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71" r:id="rId2"/>
    <p:sldId id="258" r:id="rId3"/>
    <p:sldId id="259" r:id="rId4"/>
    <p:sldId id="265" r:id="rId5"/>
    <p:sldId id="275" r:id="rId6"/>
    <p:sldId id="274" r:id="rId7"/>
    <p:sldId id="267" r:id="rId8"/>
    <p:sldId id="273" r:id="rId9"/>
    <p:sldId id="260" r:id="rId10"/>
    <p:sldId id="263" r:id="rId11"/>
    <p:sldId id="261" r:id="rId12"/>
    <p:sldId id="262" r:id="rId13"/>
    <p:sldId id="266" r:id="rId14"/>
    <p:sldId id="269" r:id="rId15"/>
    <p:sldId id="268" r:id="rId16"/>
    <p:sldId id="272" r:id="rId17"/>
    <p:sldId id="276"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92" userDrawn="1">
          <p15:clr>
            <a:srgbClr val="A4A3A4"/>
          </p15:clr>
        </p15:guide>
        <p15:guide id="2" pos="753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98B6"/>
    <a:srgbClr val="997DA3"/>
    <a:srgbClr val="9C82A7"/>
    <a:srgbClr val="8E6F99"/>
    <a:srgbClr val="815D8D"/>
    <a:srgbClr val="B083B7"/>
    <a:srgbClr val="D6BFDF"/>
    <a:srgbClr val="DBC7E3"/>
    <a:srgbClr val="C2A0C8"/>
    <a:srgbClr val="985EA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snapToObjects="1">
      <p:cViewPr varScale="1">
        <p:scale>
          <a:sx n="76" d="100"/>
          <a:sy n="76" d="100"/>
        </p:scale>
        <p:origin x="126" y="792"/>
      </p:cViewPr>
      <p:guideLst>
        <p:guide orient="horz" pos="4192"/>
        <p:guide pos="7531"/>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3"/>
            <a:ext cx="10363200" cy="1470025"/>
          </a:xfrm>
        </p:spPr>
        <p:txBody>
          <a:bodyPr>
            <a:normAutofit/>
          </a:bodyPr>
          <a:lstStyle>
            <a:lvl1pPr>
              <a:defRPr sz="3800"/>
            </a:lvl1pPr>
          </a:lstStyle>
          <a:p>
            <a:r>
              <a:rPr lang="en-US"/>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normAutofit/>
          </a:bodyPr>
          <a:lstStyle>
            <a:lvl1pPr marL="0" indent="0" algn="ctr">
              <a:buNone/>
              <a:defRPr sz="3000">
                <a:solidFill>
                  <a:srgbClr val="898D8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Slide Number Placeholder 5"/>
          <p:cNvSpPr>
            <a:spLocks noGrp="1"/>
          </p:cNvSpPr>
          <p:nvPr>
            <p:ph type="sldNum" sz="quarter" idx="12"/>
          </p:nvPr>
        </p:nvSpPr>
        <p:spPr>
          <a:xfrm>
            <a:off x="609600" y="6278536"/>
            <a:ext cx="2844800" cy="365125"/>
          </a:xfrm>
          <a:prstGeom prst="rect">
            <a:avLst/>
          </a:prstGeom>
        </p:spPr>
        <p:txBody>
          <a:bodyPr/>
          <a:lstStyle/>
          <a:p>
            <a:fld id="{32A66108-5AEF-D14E-BA70-38762366C1BF}" type="slidenum">
              <a:rPr lang="en-US" smtClean="0"/>
              <a:t>‹#›</a:t>
            </a:fld>
            <a:endParaRPr lang="en-US" dirty="0"/>
          </a:p>
        </p:txBody>
      </p:sp>
    </p:spTree>
    <p:extLst>
      <p:ext uri="{BB962C8B-B14F-4D97-AF65-F5344CB8AC3E}">
        <p14:creationId xmlns:p14="http://schemas.microsoft.com/office/powerpoint/2010/main" val="2512344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609600" y="6278536"/>
            <a:ext cx="2844800" cy="365125"/>
          </a:xfrm>
          <a:prstGeom prst="rect">
            <a:avLst/>
          </a:prstGeom>
        </p:spPr>
        <p:txBody>
          <a:bodyPr/>
          <a:lstStyle/>
          <a:p>
            <a:fld id="{32A66108-5AEF-D14E-BA70-38762366C1BF}" type="slidenum">
              <a:rPr lang="en-US" smtClean="0"/>
              <a:t>‹#›</a:t>
            </a:fld>
            <a:endParaRPr lang="en-US"/>
          </a:p>
        </p:txBody>
      </p:sp>
    </p:spTree>
    <p:extLst>
      <p:ext uri="{BB962C8B-B14F-4D97-AF65-F5344CB8AC3E}">
        <p14:creationId xmlns:p14="http://schemas.microsoft.com/office/powerpoint/2010/main" val="2344362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3"/>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3"/>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609600" y="6278536"/>
            <a:ext cx="2844800" cy="365125"/>
          </a:xfrm>
          <a:prstGeom prst="rect">
            <a:avLst/>
          </a:prstGeom>
        </p:spPr>
        <p:txBody>
          <a:bodyPr/>
          <a:lstStyle/>
          <a:p>
            <a:fld id="{32A66108-5AEF-D14E-BA70-38762366C1BF}" type="slidenum">
              <a:rPr lang="en-US" smtClean="0"/>
              <a:t>‹#›</a:t>
            </a:fld>
            <a:endParaRPr lang="en-US"/>
          </a:p>
        </p:txBody>
      </p:sp>
    </p:spTree>
    <p:extLst>
      <p:ext uri="{BB962C8B-B14F-4D97-AF65-F5344CB8AC3E}">
        <p14:creationId xmlns:p14="http://schemas.microsoft.com/office/powerpoint/2010/main" val="2160043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3"/>
            <a:ext cx="10363200" cy="1470025"/>
          </a:xfrm>
        </p:spPr>
        <p:txBody>
          <a:bodyPr>
            <a:normAutofit/>
          </a:bodyPr>
          <a:lstStyle>
            <a:lvl1pPr>
              <a:defRPr sz="3800"/>
            </a:lvl1pPr>
          </a:lstStyle>
          <a:p>
            <a:r>
              <a:rPr lang="en-US"/>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normAutofit/>
          </a:bodyPr>
          <a:lstStyle>
            <a:lvl1pPr marL="0" indent="0" algn="ctr">
              <a:buNone/>
              <a:defRPr sz="3000">
                <a:solidFill>
                  <a:srgbClr val="898D8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Slide Number Placeholder 5"/>
          <p:cNvSpPr>
            <a:spLocks noGrp="1"/>
          </p:cNvSpPr>
          <p:nvPr>
            <p:ph type="sldNum" sz="quarter" idx="12"/>
          </p:nvPr>
        </p:nvSpPr>
        <p:spPr>
          <a:xfrm>
            <a:off x="609600" y="6278536"/>
            <a:ext cx="2844800" cy="365125"/>
          </a:xfrm>
          <a:prstGeom prst="rect">
            <a:avLst/>
          </a:prstGeom>
        </p:spPr>
        <p:txBody>
          <a:bodyPr/>
          <a:lstStyle/>
          <a:p>
            <a:fld id="{32A66108-5AEF-D14E-BA70-38762366C1BF}" type="slidenum">
              <a:rPr lang="en-US" smtClean="0"/>
              <a:t>‹#›</a:t>
            </a:fld>
            <a:endParaRPr lang="en-US"/>
          </a:p>
        </p:txBody>
      </p:sp>
    </p:spTree>
    <p:extLst>
      <p:ext uri="{BB962C8B-B14F-4D97-AF65-F5344CB8AC3E}">
        <p14:creationId xmlns:p14="http://schemas.microsoft.com/office/powerpoint/2010/main" val="2908723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800"/>
            </a:lvl1pPr>
          </a:lstStyle>
          <a:p>
            <a:r>
              <a:rPr lang="en-US" dirty="0"/>
              <a:t>Click to edit Master title style</a:t>
            </a:r>
          </a:p>
        </p:txBody>
      </p:sp>
      <p:sp>
        <p:nvSpPr>
          <p:cNvPr id="3" name="Content Placeholder 2"/>
          <p:cNvSpPr>
            <a:spLocks noGrp="1"/>
          </p:cNvSpPr>
          <p:nvPr>
            <p:ph idx="1"/>
          </p:nvPr>
        </p:nvSpPr>
        <p:spPr/>
        <p:txBody>
          <a:bodyPr/>
          <a:lstStyle>
            <a:lvl1pPr>
              <a:defRPr sz="2800"/>
            </a:lvl1pPr>
            <a:lvl2pPr>
              <a:defRPr sz="2500">
                <a:solidFill>
                  <a:schemeClr val="tx1"/>
                </a:solidFill>
              </a:defRPr>
            </a:lvl2pPr>
            <a:lvl3pPr>
              <a:defRPr sz="2200"/>
            </a:lvl3pPr>
            <a:lvl4pPr>
              <a:defRPr sz="2200"/>
            </a:lvl4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609600" y="6278536"/>
            <a:ext cx="2844800" cy="365125"/>
          </a:xfrm>
          <a:prstGeom prst="rect">
            <a:avLst/>
          </a:prstGeom>
        </p:spPr>
        <p:txBody>
          <a:bodyPr/>
          <a:lstStyle/>
          <a:p>
            <a:fld id="{32A66108-5AEF-D14E-BA70-38762366C1BF}" type="slidenum">
              <a:rPr lang="en-US" smtClean="0"/>
              <a:t>‹#›</a:t>
            </a:fld>
            <a:endParaRPr lang="en-US"/>
          </a:p>
        </p:txBody>
      </p:sp>
    </p:spTree>
    <p:extLst>
      <p:ext uri="{BB962C8B-B14F-4D97-AF65-F5344CB8AC3E}">
        <p14:creationId xmlns:p14="http://schemas.microsoft.com/office/powerpoint/2010/main" val="2072569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3"/>
            <a:ext cx="10363200" cy="1362076"/>
          </a:xfrm>
        </p:spPr>
        <p:txBody>
          <a:bodyPr anchor="t">
            <a:normAutofit/>
          </a:bodyPr>
          <a:lstStyle>
            <a:lvl1pPr algn="l">
              <a:defRPr sz="3800" b="0" cap="none"/>
            </a:lvl1pPr>
          </a:lstStyle>
          <a:p>
            <a:r>
              <a:rPr lang="en-GB" dirty="0"/>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a:xfrm>
            <a:off x="609600" y="6278536"/>
            <a:ext cx="2844800" cy="365125"/>
          </a:xfrm>
          <a:prstGeom prst="rect">
            <a:avLst/>
          </a:prstGeom>
        </p:spPr>
        <p:txBody>
          <a:bodyPr/>
          <a:lstStyle/>
          <a:p>
            <a:fld id="{32A66108-5AEF-D14E-BA70-38762366C1BF}" type="slidenum">
              <a:rPr lang="en-US" smtClean="0"/>
              <a:t>‹#›</a:t>
            </a:fld>
            <a:endParaRPr lang="en-US"/>
          </a:p>
        </p:txBody>
      </p:sp>
    </p:spTree>
    <p:extLst>
      <p:ext uri="{BB962C8B-B14F-4D97-AF65-F5344CB8AC3E}">
        <p14:creationId xmlns:p14="http://schemas.microsoft.com/office/powerpoint/2010/main" val="3260757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800"/>
            </a:lvl1pPr>
          </a:lstStyle>
          <a:p>
            <a:r>
              <a:rPr lang="en-US"/>
              <a:t>Click to edit Master title style</a:t>
            </a:r>
            <a:endParaRPr lang="en-US" dirty="0"/>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5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5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a:xfrm>
            <a:off x="609600" y="6278536"/>
            <a:ext cx="2844800" cy="365125"/>
          </a:xfrm>
          <a:prstGeom prst="rect">
            <a:avLst/>
          </a:prstGeom>
        </p:spPr>
        <p:txBody>
          <a:bodyPr/>
          <a:lstStyle/>
          <a:p>
            <a:fld id="{32A66108-5AEF-D14E-BA70-38762366C1BF}" type="slidenum">
              <a:rPr lang="en-US" smtClean="0"/>
              <a:t>‹#›</a:t>
            </a:fld>
            <a:endParaRPr lang="en-US"/>
          </a:p>
        </p:txBody>
      </p:sp>
    </p:spTree>
    <p:extLst>
      <p:ext uri="{BB962C8B-B14F-4D97-AF65-F5344CB8AC3E}">
        <p14:creationId xmlns:p14="http://schemas.microsoft.com/office/powerpoint/2010/main" val="1225549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800"/>
            </a:lvl1pPr>
          </a:lstStyle>
          <a:p>
            <a:r>
              <a:rPr lang="en-US"/>
              <a:t>Click to edit Master title style</a:t>
            </a:r>
            <a:endParaRPr lang="en-US" dirty="0"/>
          </a:p>
        </p:txBody>
      </p:sp>
      <p:sp>
        <p:nvSpPr>
          <p:cNvPr id="3" name="Text Placeholder 2"/>
          <p:cNvSpPr>
            <a:spLocks noGrp="1"/>
          </p:cNvSpPr>
          <p:nvPr>
            <p:ph type="body" idx="1"/>
          </p:nvPr>
        </p:nvSpPr>
        <p:spPr>
          <a:xfrm>
            <a:off x="609600" y="1535114"/>
            <a:ext cx="5386917" cy="639763"/>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78" y="1535114"/>
            <a:ext cx="5389033" cy="639763"/>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7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a:xfrm>
            <a:off x="609600" y="6278536"/>
            <a:ext cx="2844800" cy="365125"/>
          </a:xfrm>
          <a:prstGeom prst="rect">
            <a:avLst/>
          </a:prstGeom>
        </p:spPr>
        <p:txBody>
          <a:bodyPr/>
          <a:lstStyle/>
          <a:p>
            <a:fld id="{32A66108-5AEF-D14E-BA70-38762366C1BF}" type="slidenum">
              <a:rPr lang="en-US" smtClean="0"/>
              <a:t>‹#›</a:t>
            </a:fld>
            <a:endParaRPr lang="en-US"/>
          </a:p>
        </p:txBody>
      </p:sp>
    </p:spTree>
    <p:extLst>
      <p:ext uri="{BB962C8B-B14F-4D97-AF65-F5344CB8AC3E}">
        <p14:creationId xmlns:p14="http://schemas.microsoft.com/office/powerpoint/2010/main" val="32792105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800"/>
            </a:lvl1pPr>
          </a:lstStyle>
          <a:p>
            <a:r>
              <a:rPr lang="en-US"/>
              <a:t>Click to edit Master title style</a:t>
            </a:r>
            <a:endParaRPr lang="en-US" dirty="0"/>
          </a:p>
        </p:txBody>
      </p:sp>
      <p:sp>
        <p:nvSpPr>
          <p:cNvPr id="5" name="Slide Number Placeholder 4"/>
          <p:cNvSpPr>
            <a:spLocks noGrp="1"/>
          </p:cNvSpPr>
          <p:nvPr>
            <p:ph type="sldNum" sz="quarter" idx="12"/>
          </p:nvPr>
        </p:nvSpPr>
        <p:spPr>
          <a:xfrm>
            <a:off x="609600" y="6278536"/>
            <a:ext cx="2844800" cy="365125"/>
          </a:xfrm>
          <a:prstGeom prst="rect">
            <a:avLst/>
          </a:prstGeom>
        </p:spPr>
        <p:txBody>
          <a:bodyPr/>
          <a:lstStyle/>
          <a:p>
            <a:fld id="{32A66108-5AEF-D14E-BA70-38762366C1BF}" type="slidenum">
              <a:rPr lang="en-US" smtClean="0"/>
              <a:t>‹#›</a:t>
            </a:fld>
            <a:endParaRPr lang="en-US"/>
          </a:p>
        </p:txBody>
      </p:sp>
    </p:spTree>
    <p:extLst>
      <p:ext uri="{BB962C8B-B14F-4D97-AF65-F5344CB8AC3E}">
        <p14:creationId xmlns:p14="http://schemas.microsoft.com/office/powerpoint/2010/main" val="3952617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09600" y="6278536"/>
            <a:ext cx="2844800" cy="365125"/>
          </a:xfrm>
          <a:prstGeom prst="rect">
            <a:avLst/>
          </a:prstGeom>
        </p:spPr>
        <p:txBody>
          <a:bodyPr/>
          <a:lstStyle/>
          <a:p>
            <a:fld id="{32A66108-5AEF-D14E-BA70-38762366C1BF}" type="slidenum">
              <a:rPr lang="en-US" smtClean="0"/>
              <a:t>‹#›</a:t>
            </a:fld>
            <a:endParaRPr lang="en-US"/>
          </a:p>
        </p:txBody>
      </p:sp>
    </p:spTree>
    <p:extLst>
      <p:ext uri="{BB962C8B-B14F-4D97-AF65-F5344CB8AC3E}">
        <p14:creationId xmlns:p14="http://schemas.microsoft.com/office/powerpoint/2010/main" val="3887130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13" y="543698"/>
            <a:ext cx="4011084" cy="891403"/>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543697"/>
            <a:ext cx="6815667" cy="558247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13" y="1435104"/>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Slide Number Placeholder 6"/>
          <p:cNvSpPr>
            <a:spLocks noGrp="1"/>
          </p:cNvSpPr>
          <p:nvPr>
            <p:ph type="sldNum" sz="quarter" idx="12"/>
          </p:nvPr>
        </p:nvSpPr>
        <p:spPr>
          <a:xfrm>
            <a:off x="609600" y="6278536"/>
            <a:ext cx="2844800" cy="365125"/>
          </a:xfrm>
          <a:prstGeom prst="rect">
            <a:avLst/>
          </a:prstGeom>
        </p:spPr>
        <p:txBody>
          <a:bodyPr/>
          <a:lstStyle/>
          <a:p>
            <a:fld id="{32A66108-5AEF-D14E-BA70-38762366C1BF}" type="slidenum">
              <a:rPr lang="en-US" smtClean="0"/>
              <a:t>‹#›</a:t>
            </a:fld>
            <a:endParaRPr lang="en-US"/>
          </a:p>
        </p:txBody>
      </p:sp>
    </p:spTree>
    <p:extLst>
      <p:ext uri="{BB962C8B-B14F-4D97-AF65-F5344CB8AC3E}">
        <p14:creationId xmlns:p14="http://schemas.microsoft.com/office/powerpoint/2010/main" val="938650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4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44"/>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Slide Number Placeholder 6"/>
          <p:cNvSpPr>
            <a:spLocks noGrp="1"/>
          </p:cNvSpPr>
          <p:nvPr>
            <p:ph type="sldNum" sz="quarter" idx="12"/>
          </p:nvPr>
        </p:nvSpPr>
        <p:spPr>
          <a:xfrm>
            <a:off x="609600" y="6278536"/>
            <a:ext cx="2844800" cy="365125"/>
          </a:xfrm>
          <a:prstGeom prst="rect">
            <a:avLst/>
          </a:prstGeom>
        </p:spPr>
        <p:txBody>
          <a:bodyPr/>
          <a:lstStyle/>
          <a:p>
            <a:fld id="{32A66108-5AEF-D14E-BA70-38762366C1BF}" type="slidenum">
              <a:rPr lang="en-US" smtClean="0"/>
              <a:t>‹#›</a:t>
            </a:fld>
            <a:endParaRPr lang="en-US"/>
          </a:p>
        </p:txBody>
      </p:sp>
    </p:spTree>
    <p:extLst>
      <p:ext uri="{BB962C8B-B14F-4D97-AF65-F5344CB8AC3E}">
        <p14:creationId xmlns:p14="http://schemas.microsoft.com/office/powerpoint/2010/main" val="1724767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546493"/>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872056"/>
            <a:ext cx="10972800" cy="41489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3" name="Group 12"/>
          <p:cNvGrpSpPr/>
          <p:nvPr userDrawn="1"/>
        </p:nvGrpSpPr>
        <p:grpSpPr>
          <a:xfrm>
            <a:off x="624327" y="5743555"/>
            <a:ext cx="10990731" cy="1092557"/>
            <a:chOff x="457200" y="5605131"/>
            <a:chExt cx="8243048" cy="1092557"/>
          </a:xfrm>
        </p:grpSpPr>
        <p:pic>
          <p:nvPicPr>
            <p:cNvPr id="7" name="Picture 6" descr="RCoA-Initials-RGB.jp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457200" y="5939328"/>
              <a:ext cx="1302664" cy="732724"/>
            </a:xfrm>
            <a:prstGeom prst="rect">
              <a:avLst/>
            </a:prstGeom>
          </p:spPr>
        </p:pic>
        <p:pic>
          <p:nvPicPr>
            <p:cNvPr id="8" name="Picture 7"/>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6555442" y="5605131"/>
              <a:ext cx="2144806" cy="1017934"/>
            </a:xfrm>
            <a:prstGeom prst="rect">
              <a:avLst/>
            </a:prstGeom>
          </p:spPr>
        </p:pic>
        <p:pic>
          <p:nvPicPr>
            <p:cNvPr id="4" name="Picture 3"/>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3002452" y="5821507"/>
              <a:ext cx="2384448" cy="876181"/>
            </a:xfrm>
            <a:prstGeom prst="rect">
              <a:avLst/>
            </a:prstGeom>
          </p:spPr>
        </p:pic>
      </p:grpSp>
      <p:grpSp>
        <p:nvGrpSpPr>
          <p:cNvPr id="15" name="Group 14"/>
          <p:cNvGrpSpPr/>
          <p:nvPr userDrawn="1"/>
        </p:nvGrpSpPr>
        <p:grpSpPr>
          <a:xfrm>
            <a:off x="0" y="-1812"/>
            <a:ext cx="12192000" cy="546494"/>
            <a:chOff x="0" y="-1812"/>
            <a:chExt cx="9144000" cy="546494"/>
          </a:xfrm>
        </p:grpSpPr>
        <p:sp>
          <p:nvSpPr>
            <p:cNvPr id="10" name="TextBox 9"/>
            <p:cNvSpPr txBox="1"/>
            <p:nvPr userDrawn="1"/>
          </p:nvSpPr>
          <p:spPr>
            <a:xfrm>
              <a:off x="0" y="-1812"/>
              <a:ext cx="9144000" cy="546494"/>
            </a:xfrm>
            <a:prstGeom prst="rect">
              <a:avLst/>
            </a:prstGeom>
            <a:gradFill flip="none" rotWithShape="1">
              <a:gsLst>
                <a:gs pos="55000">
                  <a:srgbClr val="997DA3"/>
                </a:gs>
                <a:gs pos="0">
                  <a:srgbClr val="815D8D"/>
                </a:gs>
                <a:gs pos="100000">
                  <a:srgbClr val="AD98B6"/>
                </a:gs>
              </a:gsLst>
              <a:lin ang="16200000" scaled="1"/>
              <a:tileRect/>
            </a:gradFill>
          </p:spPr>
          <p:txBody>
            <a:bodyPr wrap="square" rtlCol="0" anchor="ctr" anchorCtr="0">
              <a:noAutofit/>
            </a:bodyPr>
            <a:lstStyle/>
            <a:p>
              <a:pPr algn="r"/>
              <a:endParaRPr lang="en-GB" sz="1200" b="1" dirty="0">
                <a:solidFill>
                  <a:schemeClr val="bg2"/>
                </a:solidFill>
              </a:endParaRPr>
            </a:p>
          </p:txBody>
        </p:sp>
        <p:sp>
          <p:nvSpPr>
            <p:cNvPr id="11" name="TextBox 10"/>
            <p:cNvSpPr txBox="1"/>
            <p:nvPr userDrawn="1"/>
          </p:nvSpPr>
          <p:spPr>
            <a:xfrm>
              <a:off x="5728447" y="162450"/>
              <a:ext cx="3050242" cy="255425"/>
            </a:xfrm>
            <a:prstGeom prst="rect">
              <a:avLst/>
            </a:prstGeom>
            <a:noFill/>
          </p:spPr>
          <p:txBody>
            <a:bodyPr wrap="square" rtlCol="0" anchor="ctr" anchorCtr="0">
              <a:noAutofit/>
            </a:bodyPr>
            <a:lstStyle/>
            <a:p>
              <a:pPr algn="r"/>
              <a:r>
                <a:rPr lang="en-GB" sz="1200" b="1" dirty="0">
                  <a:solidFill>
                    <a:schemeClr val="bg2"/>
                  </a:solidFill>
                </a:rPr>
                <a:t>NAP6: Perioperative Anaphylaxis   </a:t>
              </a:r>
            </a:p>
          </p:txBody>
        </p:sp>
      </p:grpSp>
    </p:spTree>
    <p:extLst>
      <p:ext uri="{BB962C8B-B14F-4D97-AF65-F5344CB8AC3E}">
        <p14:creationId xmlns:p14="http://schemas.microsoft.com/office/powerpoint/2010/main" val="10960506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5" r:id="rId12"/>
  </p:sldLayoutIdLst>
  <p:txStyles>
    <p:titleStyle>
      <a:lvl1pPr algn="l" defTabSz="457200" rtl="0" eaLnBrk="1" latinLnBrk="0" hangingPunct="1">
        <a:spcBef>
          <a:spcPct val="0"/>
        </a:spcBef>
        <a:buNone/>
        <a:defRPr sz="4400" kern="1200">
          <a:solidFill>
            <a:srgbClr val="50ABBF"/>
          </a:solidFill>
          <a:latin typeface="Century Gothic"/>
          <a:ea typeface="+mj-ea"/>
          <a:cs typeface="Century Gothic"/>
        </a:defRPr>
      </a:lvl1pPr>
    </p:titleStyle>
    <p:bodyStyle>
      <a:lvl1pPr marL="342900" indent="-342900" algn="l" defTabSz="457200" rtl="0" eaLnBrk="1" latinLnBrk="0" hangingPunct="1">
        <a:spcBef>
          <a:spcPct val="20000"/>
        </a:spcBef>
        <a:buClr>
          <a:srgbClr val="00A7B5"/>
        </a:buClr>
        <a:buFont typeface="Arial"/>
        <a:buChar char="•"/>
        <a:defRPr sz="3200" kern="1200">
          <a:solidFill>
            <a:srgbClr val="3F2A56"/>
          </a:solidFill>
          <a:latin typeface="Century Gothic"/>
          <a:ea typeface="+mn-ea"/>
          <a:cs typeface="Century Gothic"/>
        </a:defRPr>
      </a:lvl1pPr>
      <a:lvl2pPr marL="742950" indent="-285750" algn="l" defTabSz="457200" rtl="0" eaLnBrk="1" latinLnBrk="0" hangingPunct="1">
        <a:spcBef>
          <a:spcPct val="20000"/>
        </a:spcBef>
        <a:buFont typeface="Arial"/>
        <a:buChar char="–"/>
        <a:defRPr sz="2800" kern="1200">
          <a:solidFill>
            <a:srgbClr val="3F2A56"/>
          </a:solidFill>
          <a:latin typeface="Century Gothic"/>
          <a:ea typeface="+mn-ea"/>
          <a:cs typeface="Century Gothic"/>
        </a:defRPr>
      </a:lvl2pPr>
      <a:lvl3pPr marL="1143000" indent="-228600" algn="l" defTabSz="457200" rtl="0" eaLnBrk="1" latinLnBrk="0" hangingPunct="1">
        <a:spcBef>
          <a:spcPct val="20000"/>
        </a:spcBef>
        <a:buClr>
          <a:srgbClr val="00A7B5"/>
        </a:buClr>
        <a:buFont typeface="Arial"/>
        <a:buChar char="•"/>
        <a:defRPr sz="2400" kern="1200">
          <a:solidFill>
            <a:srgbClr val="3F2A56"/>
          </a:solidFill>
          <a:latin typeface="Century Gothic"/>
          <a:ea typeface="+mn-ea"/>
          <a:cs typeface="Century Gothic"/>
        </a:defRPr>
      </a:lvl3pPr>
      <a:lvl4pPr marL="1600200" indent="-228600" algn="l" defTabSz="457200" rtl="0" eaLnBrk="1" latinLnBrk="0" hangingPunct="1">
        <a:spcBef>
          <a:spcPct val="20000"/>
        </a:spcBef>
        <a:buFont typeface="Arial"/>
        <a:buChar char="–"/>
        <a:defRPr sz="2000" kern="1200">
          <a:solidFill>
            <a:srgbClr val="3F2A56"/>
          </a:solidFill>
          <a:latin typeface="Century Gothic"/>
          <a:ea typeface="+mn-ea"/>
          <a:cs typeface="Century Gothic"/>
        </a:defRPr>
      </a:lvl4pPr>
      <a:lvl5pPr marL="2057400" indent="-228600" algn="l" defTabSz="457200" rtl="0" eaLnBrk="1" latinLnBrk="0" hangingPunct="1">
        <a:spcBef>
          <a:spcPct val="20000"/>
        </a:spcBef>
        <a:buFont typeface="Arial"/>
        <a:buChar char="»"/>
        <a:defRPr sz="2000" kern="1200">
          <a:solidFill>
            <a:srgbClr val="3F2A56"/>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yellowcard.mhra.gov.uk/"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0" y="-1"/>
            <a:ext cx="12192000" cy="6862373"/>
          </a:xfrm>
          <a:prstGeom prst="rect">
            <a:avLst/>
          </a:prstGeom>
        </p:spPr>
      </p:pic>
      <p:sp>
        <p:nvSpPr>
          <p:cNvPr id="2" name="Title 1"/>
          <p:cNvSpPr>
            <a:spLocks noGrp="1"/>
          </p:cNvSpPr>
          <p:nvPr>
            <p:ph type="ctrTitle"/>
          </p:nvPr>
        </p:nvSpPr>
        <p:spPr>
          <a:xfrm>
            <a:off x="1874516" y="2702710"/>
            <a:ext cx="7772400" cy="2578289"/>
          </a:xfrm>
        </p:spPr>
        <p:txBody>
          <a:bodyPr anchor="t">
            <a:normAutofit/>
          </a:bodyPr>
          <a:lstStyle/>
          <a:p>
            <a:pPr algn="l"/>
            <a:r>
              <a:rPr lang="en-US" sz="4000" dirty="0">
                <a:solidFill>
                  <a:schemeClr val="bg1"/>
                </a:solidFill>
              </a:rPr>
              <a:t>Reporting &amp; Learning</a:t>
            </a:r>
            <a:br>
              <a:rPr lang="en-US" sz="4000" dirty="0">
                <a:solidFill>
                  <a:schemeClr val="bg1"/>
                </a:solidFill>
              </a:rPr>
            </a:br>
            <a:r>
              <a:rPr lang="en-US" sz="4000" dirty="0">
                <a:solidFill>
                  <a:schemeClr val="bg1"/>
                </a:solidFill>
              </a:rPr>
              <a:t/>
            </a:r>
            <a:br>
              <a:rPr lang="en-US" sz="4000" dirty="0">
                <a:solidFill>
                  <a:schemeClr val="bg1"/>
                </a:solidFill>
              </a:rPr>
            </a:br>
            <a:r>
              <a:rPr lang="en-US" sz="2200" dirty="0">
                <a:solidFill>
                  <a:schemeClr val="bg1"/>
                </a:solidFill>
              </a:rPr>
              <a:t>Dr Neil McGuire FRCA FFICM FFMLM</a:t>
            </a:r>
            <a:br>
              <a:rPr lang="en-US" sz="2200" dirty="0">
                <a:solidFill>
                  <a:schemeClr val="bg1"/>
                </a:solidFill>
              </a:rPr>
            </a:br>
            <a:r>
              <a:rPr lang="en-US" sz="2200" dirty="0">
                <a:solidFill>
                  <a:schemeClr val="bg1"/>
                </a:solidFill>
              </a:rPr>
              <a:t>Clinical Director of Devices, </a:t>
            </a:r>
            <a:br>
              <a:rPr lang="en-US" sz="2200" dirty="0">
                <a:solidFill>
                  <a:schemeClr val="bg1"/>
                </a:solidFill>
              </a:rPr>
            </a:br>
            <a:r>
              <a:rPr lang="en-US" sz="2200" dirty="0">
                <a:solidFill>
                  <a:schemeClr val="bg1"/>
                </a:solidFill>
              </a:rPr>
              <a:t>Medicines and Healthcare products Regulatory Agency </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7368" y="490415"/>
            <a:ext cx="2301424" cy="1092267"/>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0655" y="563171"/>
            <a:ext cx="3392552" cy="908653"/>
          </a:xfrm>
          <a:prstGeom prst="rect">
            <a:avLst/>
          </a:prstGeom>
        </p:spPr>
      </p:pic>
    </p:spTree>
    <p:extLst>
      <p:ext uri="{BB962C8B-B14F-4D97-AF65-F5344CB8AC3E}">
        <p14:creationId xmlns:p14="http://schemas.microsoft.com/office/powerpoint/2010/main" val="6767713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Elements of good reporting?</a:t>
            </a:r>
          </a:p>
        </p:txBody>
      </p:sp>
      <p:sp>
        <p:nvSpPr>
          <p:cNvPr id="3" name="Content Placeholder 2"/>
          <p:cNvSpPr>
            <a:spLocks noGrp="1"/>
          </p:cNvSpPr>
          <p:nvPr>
            <p:ph idx="1"/>
          </p:nvPr>
        </p:nvSpPr>
        <p:spPr>
          <a:xfrm>
            <a:off x="609600" y="1812422"/>
            <a:ext cx="10972800" cy="4148916"/>
          </a:xfrm>
        </p:spPr>
        <p:txBody>
          <a:bodyPr>
            <a:noAutofit/>
          </a:bodyPr>
          <a:lstStyle/>
          <a:p>
            <a:pPr>
              <a:spcBef>
                <a:spcPts val="0"/>
              </a:spcBef>
              <a:spcAft>
                <a:spcPts val="600"/>
              </a:spcAft>
            </a:pPr>
            <a:r>
              <a:rPr lang="en-US" sz="2000" dirty="0"/>
              <a:t>All incidents which could have led to harm should be reported, (to ensure today’s near-miss does not turn out </a:t>
            </a:r>
            <a:r>
              <a:rPr lang="en-GB" sz="2000" dirty="0"/>
              <a:t>to be tomorrow’s disaster)</a:t>
            </a:r>
          </a:p>
          <a:p>
            <a:pPr>
              <a:spcBef>
                <a:spcPts val="0"/>
              </a:spcBef>
              <a:spcAft>
                <a:spcPts val="600"/>
              </a:spcAft>
            </a:pPr>
            <a:r>
              <a:rPr lang="en-GB" sz="2000" dirty="0"/>
              <a:t>Information reported must be:</a:t>
            </a:r>
          </a:p>
          <a:p>
            <a:pPr lvl="2">
              <a:spcBef>
                <a:spcPts val="0"/>
              </a:spcBef>
              <a:spcAft>
                <a:spcPts val="600"/>
              </a:spcAft>
            </a:pPr>
            <a:r>
              <a:rPr lang="en-GB" sz="2000" dirty="0"/>
              <a:t>Accurate</a:t>
            </a:r>
          </a:p>
          <a:p>
            <a:pPr lvl="2">
              <a:spcBef>
                <a:spcPts val="0"/>
              </a:spcBef>
              <a:spcAft>
                <a:spcPts val="600"/>
              </a:spcAft>
            </a:pPr>
            <a:r>
              <a:rPr lang="en-GB" sz="2000" dirty="0"/>
              <a:t>Timely</a:t>
            </a:r>
          </a:p>
          <a:p>
            <a:pPr lvl="2">
              <a:spcBef>
                <a:spcPts val="0"/>
              </a:spcBef>
              <a:spcAft>
                <a:spcPts val="600"/>
              </a:spcAft>
            </a:pPr>
            <a:r>
              <a:rPr lang="en-GB" sz="2000" dirty="0"/>
              <a:t>Succinct/manageable</a:t>
            </a:r>
          </a:p>
          <a:p>
            <a:pPr>
              <a:spcBef>
                <a:spcPts val="0"/>
              </a:spcBef>
              <a:spcAft>
                <a:spcPts val="600"/>
              </a:spcAft>
            </a:pPr>
            <a:r>
              <a:rPr lang="en-US" sz="2000" dirty="0"/>
              <a:t>Include everything being requested by the reporting </a:t>
            </a:r>
            <a:r>
              <a:rPr lang="en-GB" sz="2000" dirty="0"/>
              <a:t>system to ensure consistency</a:t>
            </a:r>
          </a:p>
          <a:p>
            <a:pPr>
              <a:spcBef>
                <a:spcPts val="0"/>
              </a:spcBef>
              <a:spcAft>
                <a:spcPts val="600"/>
              </a:spcAft>
            </a:pPr>
            <a:r>
              <a:rPr lang="en-US" sz="2000" dirty="0"/>
              <a:t>Data should be reviewed promptly</a:t>
            </a:r>
          </a:p>
          <a:p>
            <a:pPr>
              <a:spcBef>
                <a:spcPts val="0"/>
              </a:spcBef>
              <a:spcAft>
                <a:spcPts val="600"/>
              </a:spcAft>
            </a:pPr>
            <a:r>
              <a:rPr lang="en-US" sz="2000" dirty="0"/>
              <a:t>Data should be only what is required, and should only need to be entered once</a:t>
            </a:r>
          </a:p>
          <a:p>
            <a:pPr>
              <a:spcBef>
                <a:spcPts val="0"/>
              </a:spcBef>
              <a:spcAft>
                <a:spcPts val="600"/>
              </a:spcAft>
            </a:pPr>
            <a:r>
              <a:rPr lang="en-US" sz="2000" dirty="0"/>
              <a:t>Data should be </a:t>
            </a:r>
            <a:r>
              <a:rPr lang="en-US" sz="2000" dirty="0" err="1"/>
              <a:t>analysed</a:t>
            </a:r>
            <a:r>
              <a:rPr lang="en-US" sz="2000" dirty="0"/>
              <a:t> regularly to identify trends </a:t>
            </a:r>
            <a:r>
              <a:rPr lang="en-GB" sz="2000" dirty="0"/>
              <a:t>and emerging hazards</a:t>
            </a:r>
          </a:p>
        </p:txBody>
      </p:sp>
    </p:spTree>
    <p:extLst>
      <p:ext uri="{BB962C8B-B14F-4D97-AF65-F5344CB8AC3E}">
        <p14:creationId xmlns:p14="http://schemas.microsoft.com/office/powerpoint/2010/main" val="37685559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can we learn from data?</a:t>
            </a:r>
          </a:p>
        </p:txBody>
      </p:sp>
      <p:sp>
        <p:nvSpPr>
          <p:cNvPr id="3" name="Content Placeholder 2"/>
          <p:cNvSpPr>
            <a:spLocks noGrp="1"/>
          </p:cNvSpPr>
          <p:nvPr>
            <p:ph idx="1"/>
          </p:nvPr>
        </p:nvSpPr>
        <p:spPr>
          <a:xfrm>
            <a:off x="609600" y="1693153"/>
            <a:ext cx="10972800" cy="4310081"/>
          </a:xfrm>
        </p:spPr>
        <p:txBody>
          <a:bodyPr>
            <a:noAutofit/>
          </a:bodyPr>
          <a:lstStyle/>
          <a:p>
            <a:pPr>
              <a:spcAft>
                <a:spcPts val="600"/>
              </a:spcAft>
            </a:pPr>
            <a:r>
              <a:rPr lang="en-US" sz="1800" dirty="0"/>
              <a:t>Identify critical incidents, </a:t>
            </a:r>
            <a:r>
              <a:rPr lang="en-GB" sz="1800" dirty="0"/>
              <a:t>trends, emerging issues</a:t>
            </a:r>
            <a:endParaRPr lang="en-US" sz="1800" dirty="0"/>
          </a:p>
          <a:p>
            <a:pPr>
              <a:spcAft>
                <a:spcPts val="600"/>
              </a:spcAft>
            </a:pPr>
            <a:r>
              <a:rPr lang="en-US" sz="1800" dirty="0"/>
              <a:t>Audit, for monitoring performance of:</a:t>
            </a:r>
          </a:p>
          <a:p>
            <a:pPr lvl="2">
              <a:spcBef>
                <a:spcPts val="0"/>
              </a:spcBef>
              <a:spcAft>
                <a:spcPts val="600"/>
              </a:spcAft>
            </a:pPr>
            <a:r>
              <a:rPr lang="en-GB" sz="1800" dirty="0"/>
              <a:t>The individual</a:t>
            </a:r>
          </a:p>
          <a:p>
            <a:pPr lvl="2">
              <a:spcBef>
                <a:spcPts val="0"/>
              </a:spcBef>
              <a:spcAft>
                <a:spcPts val="600"/>
              </a:spcAft>
            </a:pPr>
            <a:r>
              <a:rPr lang="en-GB" sz="1800" dirty="0"/>
              <a:t>The team</a:t>
            </a:r>
          </a:p>
          <a:p>
            <a:pPr lvl="2">
              <a:spcBef>
                <a:spcPts val="0"/>
              </a:spcBef>
              <a:spcAft>
                <a:spcPts val="600"/>
              </a:spcAft>
            </a:pPr>
            <a:r>
              <a:rPr lang="en-GB" sz="1800" dirty="0"/>
              <a:t>The healthcare institution</a:t>
            </a:r>
          </a:p>
          <a:p>
            <a:pPr>
              <a:spcAft>
                <a:spcPts val="600"/>
              </a:spcAft>
            </a:pPr>
            <a:r>
              <a:rPr lang="en-US" sz="1800" dirty="0"/>
              <a:t>Monitoring the introduction of new processes or procedures</a:t>
            </a:r>
          </a:p>
          <a:p>
            <a:pPr marL="0" indent="0">
              <a:spcAft>
                <a:spcPts val="600"/>
              </a:spcAft>
              <a:buNone/>
            </a:pPr>
            <a:r>
              <a:rPr lang="en-US" sz="1800" dirty="0"/>
              <a:t>Also when learning we also can:</a:t>
            </a:r>
          </a:p>
          <a:p>
            <a:pPr>
              <a:spcAft>
                <a:spcPts val="600"/>
              </a:spcAft>
            </a:pPr>
            <a:r>
              <a:rPr lang="en-US" sz="1800" dirty="0"/>
              <a:t>Reduce the likelihood of litigation by preventing safety issues </a:t>
            </a:r>
            <a:r>
              <a:rPr lang="en-GB" sz="1800" dirty="0"/>
              <a:t>going unnoticed</a:t>
            </a:r>
          </a:p>
          <a:p>
            <a:pPr>
              <a:spcAft>
                <a:spcPts val="600"/>
              </a:spcAft>
            </a:pPr>
            <a:r>
              <a:rPr lang="en-US" sz="1800" dirty="0"/>
              <a:t>Fulfill a doctor’s obligation to the GMC (GMC 2014)</a:t>
            </a:r>
          </a:p>
          <a:p>
            <a:pPr>
              <a:spcAft>
                <a:spcPts val="600"/>
              </a:spcAft>
            </a:pPr>
            <a:r>
              <a:rPr lang="en-US" sz="1800" dirty="0"/>
              <a:t>Enable healthcare institutions to fulfil their obligations to patient safety as determined in the Health and Social Care Act 2008 and other regulatory updates (CQC 2015)</a:t>
            </a:r>
            <a:endParaRPr lang="en-GB" sz="1800" dirty="0"/>
          </a:p>
        </p:txBody>
      </p:sp>
    </p:spTree>
    <p:extLst>
      <p:ext uri="{BB962C8B-B14F-4D97-AF65-F5344CB8AC3E}">
        <p14:creationId xmlns:p14="http://schemas.microsoft.com/office/powerpoint/2010/main" val="32089712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Barriers to reporting</a:t>
            </a:r>
          </a:p>
        </p:txBody>
      </p:sp>
      <p:sp>
        <p:nvSpPr>
          <p:cNvPr id="3" name="Content Placeholder 2"/>
          <p:cNvSpPr>
            <a:spLocks noGrp="1"/>
          </p:cNvSpPr>
          <p:nvPr>
            <p:ph idx="1"/>
          </p:nvPr>
        </p:nvSpPr>
        <p:spPr/>
        <p:txBody>
          <a:bodyPr>
            <a:normAutofit/>
          </a:bodyPr>
          <a:lstStyle/>
          <a:p>
            <a:pPr>
              <a:spcBef>
                <a:spcPts val="0"/>
              </a:spcBef>
              <a:spcAft>
                <a:spcPts val="600"/>
              </a:spcAft>
            </a:pPr>
            <a:r>
              <a:rPr lang="en-US" sz="2400" dirty="0"/>
              <a:t>A lack of perceived or actual value in the eyes of the </a:t>
            </a:r>
            <a:r>
              <a:rPr lang="en-GB" sz="2400" dirty="0"/>
              <a:t>potential reporter</a:t>
            </a:r>
          </a:p>
          <a:p>
            <a:pPr>
              <a:spcBef>
                <a:spcPts val="0"/>
              </a:spcBef>
              <a:spcAft>
                <a:spcPts val="600"/>
              </a:spcAft>
            </a:pPr>
            <a:r>
              <a:rPr lang="en-US" sz="2400" dirty="0"/>
              <a:t>Poor education regarding the value and methods of reporting</a:t>
            </a:r>
          </a:p>
          <a:p>
            <a:pPr>
              <a:spcBef>
                <a:spcPts val="0"/>
              </a:spcBef>
              <a:spcAft>
                <a:spcPts val="600"/>
              </a:spcAft>
            </a:pPr>
            <a:r>
              <a:rPr lang="en-US" sz="2400" dirty="0"/>
              <a:t>Difficult or time-consuming data entry</a:t>
            </a:r>
          </a:p>
          <a:p>
            <a:pPr>
              <a:spcBef>
                <a:spcPts val="0"/>
              </a:spcBef>
              <a:spcAft>
                <a:spcPts val="600"/>
              </a:spcAft>
            </a:pPr>
            <a:r>
              <a:rPr lang="en-US" sz="2400" dirty="0"/>
              <a:t>A requirement to enter excessive or unnecessary data</a:t>
            </a:r>
          </a:p>
          <a:p>
            <a:pPr>
              <a:spcBef>
                <a:spcPts val="0"/>
              </a:spcBef>
              <a:spcAft>
                <a:spcPts val="600"/>
              </a:spcAft>
            </a:pPr>
            <a:r>
              <a:rPr lang="en-US" sz="2400" dirty="0"/>
              <a:t>Absence of feedback from reporting systems</a:t>
            </a:r>
          </a:p>
          <a:p>
            <a:pPr>
              <a:spcBef>
                <a:spcPts val="0"/>
              </a:spcBef>
              <a:spcAft>
                <a:spcPts val="600"/>
              </a:spcAft>
            </a:pPr>
            <a:r>
              <a:rPr lang="en-US" sz="2400" dirty="0"/>
              <a:t>Failure to provide advice on what action is to be taken</a:t>
            </a:r>
          </a:p>
          <a:p>
            <a:pPr>
              <a:spcBef>
                <a:spcPts val="0"/>
              </a:spcBef>
              <a:spcAft>
                <a:spcPts val="600"/>
              </a:spcAft>
            </a:pPr>
            <a:r>
              <a:rPr lang="en-US" sz="2400" dirty="0"/>
              <a:t>Requirements to report to more than one system</a:t>
            </a:r>
          </a:p>
          <a:p>
            <a:pPr>
              <a:spcBef>
                <a:spcPts val="0"/>
              </a:spcBef>
              <a:spcAft>
                <a:spcPts val="600"/>
              </a:spcAft>
            </a:pPr>
            <a:r>
              <a:rPr lang="en-US" sz="2400" dirty="0"/>
              <a:t>Lack of resources for reporting</a:t>
            </a:r>
            <a:endParaRPr lang="en-GB" sz="2400" dirty="0"/>
          </a:p>
        </p:txBody>
      </p:sp>
    </p:spTree>
    <p:extLst>
      <p:ext uri="{BB962C8B-B14F-4D97-AF65-F5344CB8AC3E}">
        <p14:creationId xmlns:p14="http://schemas.microsoft.com/office/powerpoint/2010/main" val="21418178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can we encourage reporting? </a:t>
            </a:r>
          </a:p>
        </p:txBody>
      </p:sp>
      <p:sp>
        <p:nvSpPr>
          <p:cNvPr id="3" name="Content Placeholder 2"/>
          <p:cNvSpPr>
            <a:spLocks noGrp="1"/>
          </p:cNvSpPr>
          <p:nvPr>
            <p:ph idx="1"/>
          </p:nvPr>
        </p:nvSpPr>
        <p:spPr>
          <a:xfrm>
            <a:off x="609600" y="2041019"/>
            <a:ext cx="10972800" cy="3574590"/>
          </a:xfrm>
        </p:spPr>
        <p:txBody>
          <a:bodyPr>
            <a:noAutofit/>
          </a:bodyPr>
          <a:lstStyle/>
          <a:p>
            <a:pPr>
              <a:spcBef>
                <a:spcPts val="0"/>
              </a:spcBef>
              <a:spcAft>
                <a:spcPts val="600"/>
              </a:spcAft>
            </a:pPr>
            <a:r>
              <a:rPr lang="en-US" sz="2200" dirty="0"/>
              <a:t>Action should be undertaken in a timely way where this is </a:t>
            </a:r>
            <a:r>
              <a:rPr lang="en-GB" sz="2200" dirty="0"/>
              <a:t>deemed necessary</a:t>
            </a:r>
          </a:p>
          <a:p>
            <a:pPr>
              <a:spcBef>
                <a:spcPts val="0"/>
              </a:spcBef>
              <a:spcAft>
                <a:spcPts val="600"/>
              </a:spcAft>
            </a:pPr>
            <a:r>
              <a:rPr lang="en-US" sz="2200" dirty="0"/>
              <a:t>There should be feedback to the reporters/teams involved. This will vary in detail, but must include some element of what action is to be taken, even if this is just to be mapping of trending and continuing surveillance</a:t>
            </a:r>
          </a:p>
          <a:p>
            <a:pPr>
              <a:spcBef>
                <a:spcPts val="0"/>
              </a:spcBef>
              <a:spcAft>
                <a:spcPts val="600"/>
              </a:spcAft>
            </a:pPr>
            <a:r>
              <a:rPr lang="en-US" sz="2200" dirty="0"/>
              <a:t>Reporters should have a voice in what is being collected, and be confident of its value</a:t>
            </a:r>
          </a:p>
          <a:p>
            <a:pPr>
              <a:spcBef>
                <a:spcPts val="0"/>
              </a:spcBef>
              <a:spcAft>
                <a:spcPts val="600"/>
              </a:spcAft>
            </a:pPr>
            <a:r>
              <a:rPr lang="en-US" sz="2200" dirty="0"/>
              <a:t>Sufficient resources should be given to reporters to undertake </a:t>
            </a:r>
            <a:r>
              <a:rPr lang="en-GB" sz="2200" dirty="0"/>
              <a:t>reporting activities.</a:t>
            </a:r>
          </a:p>
          <a:p>
            <a:pPr>
              <a:spcBef>
                <a:spcPts val="0"/>
              </a:spcBef>
              <a:spcAft>
                <a:spcPts val="600"/>
              </a:spcAft>
            </a:pPr>
            <a:r>
              <a:rPr lang="en-GB" sz="2200" dirty="0"/>
              <a:t>We know reporting improves in a no-blame culture.</a:t>
            </a:r>
          </a:p>
        </p:txBody>
      </p:sp>
    </p:spTree>
    <p:extLst>
      <p:ext uri="{BB962C8B-B14F-4D97-AF65-F5344CB8AC3E}">
        <p14:creationId xmlns:p14="http://schemas.microsoft.com/office/powerpoint/2010/main" val="28106176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NAP6 Recommendations:</a:t>
            </a:r>
          </a:p>
        </p:txBody>
      </p:sp>
      <p:sp>
        <p:nvSpPr>
          <p:cNvPr id="3" name="Content Placeholder 2"/>
          <p:cNvSpPr>
            <a:spLocks noGrp="1"/>
          </p:cNvSpPr>
          <p:nvPr>
            <p:ph idx="1"/>
          </p:nvPr>
        </p:nvSpPr>
        <p:spPr>
          <a:xfrm>
            <a:off x="609600" y="1593760"/>
            <a:ext cx="10972800" cy="4148916"/>
          </a:xfrm>
        </p:spPr>
        <p:txBody>
          <a:bodyPr>
            <a:noAutofit/>
          </a:bodyPr>
          <a:lstStyle/>
          <a:p>
            <a:pPr marL="0" indent="0">
              <a:buNone/>
            </a:pPr>
            <a:r>
              <a:rPr lang="en-GB" sz="1600" b="1" dirty="0"/>
              <a:t>National</a:t>
            </a:r>
          </a:p>
          <a:p>
            <a:r>
              <a:rPr lang="en-US" sz="1600" dirty="0"/>
              <a:t>MHRA should improve communication with clinicians; for example, providing an annual report which includes </a:t>
            </a:r>
            <a:r>
              <a:rPr lang="en-GB" sz="1600" dirty="0"/>
              <a:t>perioperative anaphylaxis</a:t>
            </a:r>
          </a:p>
          <a:p>
            <a:pPr marL="0" indent="0">
              <a:buNone/>
            </a:pPr>
            <a:r>
              <a:rPr lang="en-GB" sz="1600" b="1" dirty="0"/>
              <a:t>Institutional</a:t>
            </a:r>
          </a:p>
          <a:p>
            <a:r>
              <a:rPr lang="en-US" sz="1600" dirty="0"/>
              <a:t>The departmental lead should ensure all cases have been reported to the trust’s incident reporting system</a:t>
            </a:r>
          </a:p>
          <a:p>
            <a:r>
              <a:rPr lang="en-US" sz="1600" dirty="0"/>
              <a:t>The departmental lead should ensure all cases are reported (by the </a:t>
            </a:r>
            <a:r>
              <a:rPr lang="en-US" sz="1600" dirty="0" err="1"/>
              <a:t>anaesthetist</a:t>
            </a:r>
            <a:r>
              <a:rPr lang="en-US" sz="1600" dirty="0"/>
              <a:t> encountering the reaction, or the departmental lead) to the MHRA as soon as possible after the event, and record the MHRA case identifier for future reference</a:t>
            </a:r>
          </a:p>
          <a:p>
            <a:r>
              <a:rPr lang="en-US" sz="1600" dirty="0"/>
              <a:t>The departmental lead should (using the MHRA case identifier) ensure the MHRA record is updated after allergy clinic investigation is completed to ensure the information </a:t>
            </a:r>
            <a:r>
              <a:rPr lang="en-GB" sz="1600" dirty="0"/>
              <a:t>held is accurate</a:t>
            </a:r>
          </a:p>
          <a:p>
            <a:pPr marL="0" indent="0">
              <a:buNone/>
            </a:pPr>
            <a:r>
              <a:rPr lang="en-GB" sz="1600" b="1" dirty="0"/>
              <a:t>Individual</a:t>
            </a:r>
          </a:p>
          <a:p>
            <a:r>
              <a:rPr lang="en-US" sz="1600" dirty="0"/>
              <a:t>The departmental lead should be informed of the case</a:t>
            </a:r>
          </a:p>
          <a:p>
            <a:r>
              <a:rPr lang="en-US" sz="1600" dirty="0"/>
              <a:t>The MHRA case identifier should be included in the referral </a:t>
            </a:r>
            <a:r>
              <a:rPr lang="en-GB" sz="1600" dirty="0"/>
              <a:t>to the allergy clinic</a:t>
            </a:r>
          </a:p>
          <a:p>
            <a:r>
              <a:rPr lang="en-US" sz="1600" dirty="0"/>
              <a:t>All cases of Grades 3–5 perioperative anaphylaxis should be presented and discussed at local Morbidity and Mortality meetings for purposes of education and </a:t>
            </a:r>
            <a:r>
              <a:rPr lang="en-US" sz="1600" dirty="0" err="1"/>
              <a:t>familiarisation</a:t>
            </a:r>
            <a:endParaRPr lang="en-GB" sz="1600" dirty="0"/>
          </a:p>
        </p:txBody>
      </p:sp>
    </p:spTree>
    <p:extLst>
      <p:ext uri="{BB962C8B-B14F-4D97-AF65-F5344CB8AC3E}">
        <p14:creationId xmlns:p14="http://schemas.microsoft.com/office/powerpoint/2010/main" val="7421376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Messages around reporting</a:t>
            </a:r>
          </a:p>
        </p:txBody>
      </p:sp>
      <p:sp>
        <p:nvSpPr>
          <p:cNvPr id="3" name="Content Placeholder 2"/>
          <p:cNvSpPr>
            <a:spLocks noGrp="1"/>
          </p:cNvSpPr>
          <p:nvPr>
            <p:ph idx="1"/>
          </p:nvPr>
        </p:nvSpPr>
        <p:spPr>
          <a:xfrm>
            <a:off x="609600" y="1534128"/>
            <a:ext cx="10972800" cy="4469106"/>
          </a:xfrm>
        </p:spPr>
        <p:txBody>
          <a:bodyPr>
            <a:normAutofit fontScale="25000" lnSpcReduction="20000"/>
          </a:bodyPr>
          <a:lstStyle/>
          <a:p>
            <a:pPr>
              <a:lnSpc>
                <a:spcPct val="120000"/>
              </a:lnSpc>
              <a:spcBef>
                <a:spcPts val="0"/>
              </a:spcBef>
              <a:spcAft>
                <a:spcPts val="600"/>
              </a:spcAft>
            </a:pPr>
            <a:r>
              <a:rPr lang="en-US" sz="6400" dirty="0"/>
              <a:t>Conversation should start with: </a:t>
            </a:r>
          </a:p>
          <a:p>
            <a:pPr lvl="2">
              <a:lnSpc>
                <a:spcPct val="120000"/>
              </a:lnSpc>
              <a:spcBef>
                <a:spcPts val="0"/>
              </a:spcBef>
              <a:spcAft>
                <a:spcPts val="600"/>
              </a:spcAft>
            </a:pPr>
            <a:r>
              <a:rPr lang="en-US" sz="5800" dirty="0"/>
              <a:t>‘What happened within the system facilitating this set of circumstances?’</a:t>
            </a:r>
          </a:p>
          <a:p>
            <a:pPr lvl="2">
              <a:lnSpc>
                <a:spcPct val="120000"/>
              </a:lnSpc>
              <a:spcBef>
                <a:spcPts val="0"/>
              </a:spcBef>
              <a:spcAft>
                <a:spcPts val="600"/>
              </a:spcAft>
            </a:pPr>
            <a:r>
              <a:rPr lang="en-US" sz="5800" dirty="0"/>
              <a:t>Not ‘Who’s to blame and how were they allowed to do this?’</a:t>
            </a:r>
          </a:p>
          <a:p>
            <a:pPr>
              <a:lnSpc>
                <a:spcPct val="120000"/>
              </a:lnSpc>
              <a:spcBef>
                <a:spcPts val="0"/>
              </a:spcBef>
              <a:spcAft>
                <a:spcPts val="600"/>
              </a:spcAft>
            </a:pPr>
            <a:r>
              <a:rPr lang="en-US" sz="6400" dirty="0"/>
              <a:t>Reporting of serious incidents and near-misses are essential to the understanding of untoward events occurring in healthcare</a:t>
            </a:r>
          </a:p>
          <a:p>
            <a:pPr>
              <a:lnSpc>
                <a:spcPct val="120000"/>
              </a:lnSpc>
              <a:spcBef>
                <a:spcPts val="0"/>
              </a:spcBef>
              <a:spcAft>
                <a:spcPts val="600"/>
              </a:spcAft>
            </a:pPr>
            <a:r>
              <a:rPr lang="en-US" sz="6400" dirty="0"/>
              <a:t>Without data we will miss opportunities to detect and potentially mitigate issues which could be more common than we perceive</a:t>
            </a:r>
          </a:p>
          <a:p>
            <a:pPr>
              <a:lnSpc>
                <a:spcPct val="120000"/>
              </a:lnSpc>
              <a:spcBef>
                <a:spcPts val="0"/>
              </a:spcBef>
              <a:spcAft>
                <a:spcPts val="600"/>
              </a:spcAft>
            </a:pPr>
            <a:r>
              <a:rPr lang="en-US" sz="6400" dirty="0"/>
              <a:t>Reporting of untoward events and near-misses is a professional responsibility of all healthcare professionals</a:t>
            </a:r>
          </a:p>
          <a:p>
            <a:pPr>
              <a:lnSpc>
                <a:spcPct val="120000"/>
              </a:lnSpc>
              <a:spcBef>
                <a:spcPts val="0"/>
              </a:spcBef>
              <a:spcAft>
                <a:spcPts val="600"/>
              </a:spcAft>
            </a:pPr>
            <a:r>
              <a:rPr lang="en-US" sz="6400" dirty="0"/>
              <a:t>This means:</a:t>
            </a:r>
          </a:p>
          <a:p>
            <a:pPr lvl="2">
              <a:lnSpc>
                <a:spcPct val="120000"/>
              </a:lnSpc>
              <a:spcBef>
                <a:spcPts val="0"/>
              </a:spcBef>
            </a:pPr>
            <a:r>
              <a:rPr lang="en-US" sz="6400" dirty="0"/>
              <a:t>Everyone involved in healthcare has a part to play in reporting</a:t>
            </a:r>
          </a:p>
          <a:p>
            <a:pPr lvl="2">
              <a:lnSpc>
                <a:spcPct val="120000"/>
              </a:lnSpc>
              <a:spcBef>
                <a:spcPts val="0"/>
              </a:spcBef>
            </a:pPr>
            <a:r>
              <a:rPr lang="en-US" sz="6400" dirty="0"/>
              <a:t>Strong leadership by medical professionals is essential</a:t>
            </a:r>
          </a:p>
          <a:p>
            <a:pPr lvl="2">
              <a:lnSpc>
                <a:spcPct val="120000"/>
              </a:lnSpc>
              <a:spcBef>
                <a:spcPts val="0"/>
              </a:spcBef>
            </a:pPr>
            <a:r>
              <a:rPr lang="en-US" sz="6400" dirty="0"/>
              <a:t>A permissive environment and a culture of reporting </a:t>
            </a:r>
          </a:p>
          <a:p>
            <a:pPr lvl="2">
              <a:lnSpc>
                <a:spcPct val="120000"/>
              </a:lnSpc>
              <a:spcBef>
                <a:spcPts val="0"/>
              </a:spcBef>
            </a:pPr>
            <a:r>
              <a:rPr lang="en-US" sz="6400" dirty="0"/>
              <a:t>This can only be fostered by using data generated as a learning opportunity, and not as part of a vehicle to blame individuals where an error by a healthcare professional is seen to be the root cause of an issue </a:t>
            </a:r>
          </a:p>
          <a:p>
            <a:pPr marL="0" indent="0">
              <a:buNone/>
            </a:pPr>
            <a:endParaRPr lang="en-US" dirty="0"/>
          </a:p>
          <a:p>
            <a:pPr marL="0" indent="0">
              <a:buNone/>
            </a:pPr>
            <a:r>
              <a:rPr lang="en-GB" dirty="0"/>
              <a:t>  </a:t>
            </a:r>
          </a:p>
        </p:txBody>
      </p:sp>
    </p:spTree>
    <p:extLst>
      <p:ext uri="{BB962C8B-B14F-4D97-AF65-F5344CB8AC3E}">
        <p14:creationId xmlns:p14="http://schemas.microsoft.com/office/powerpoint/2010/main" val="14768934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9D655-969B-421E-B9ED-F6D413AA2677}"/>
              </a:ext>
            </a:extLst>
          </p:cNvPr>
          <p:cNvSpPr>
            <a:spLocks noGrp="1"/>
          </p:cNvSpPr>
          <p:nvPr>
            <p:ph type="title"/>
          </p:nvPr>
        </p:nvSpPr>
        <p:spPr/>
        <p:txBody>
          <a:bodyPr/>
          <a:lstStyle/>
          <a:p>
            <a:r>
              <a:rPr lang="en-GB" dirty="0"/>
              <a:t>MHRA reporting</a:t>
            </a:r>
          </a:p>
        </p:txBody>
      </p:sp>
      <p:sp>
        <p:nvSpPr>
          <p:cNvPr id="3" name="Content Placeholder 2">
            <a:extLst>
              <a:ext uri="{FF2B5EF4-FFF2-40B4-BE49-F238E27FC236}">
                <a16:creationId xmlns:a16="http://schemas.microsoft.com/office/drawing/2014/main" id="{663A067C-B7ED-40DA-9FC4-41794350EDCC}"/>
              </a:ext>
            </a:extLst>
          </p:cNvPr>
          <p:cNvSpPr>
            <a:spLocks noGrp="1"/>
          </p:cNvSpPr>
          <p:nvPr>
            <p:ph idx="1"/>
          </p:nvPr>
        </p:nvSpPr>
        <p:spPr/>
        <p:txBody>
          <a:bodyPr/>
          <a:lstStyle/>
          <a:p>
            <a:r>
              <a:rPr lang="en-US" sz="2400" dirty="0"/>
              <a:t>The MHRA Yellow Card scheme is for medicines and </a:t>
            </a:r>
            <a:r>
              <a:rPr lang="en-US" sz="2400" dirty="0">
                <a:solidFill>
                  <a:srgbClr val="FF0000"/>
                </a:solidFill>
              </a:rPr>
              <a:t>devices</a:t>
            </a:r>
            <a:r>
              <a:rPr lang="en-US" sz="2400" dirty="0"/>
              <a:t>.</a:t>
            </a:r>
          </a:p>
          <a:p>
            <a:r>
              <a:rPr lang="en-US" sz="2400" dirty="0"/>
              <a:t>It can be accessed for reporting online and by phone, post or app (only medicines) </a:t>
            </a:r>
          </a:p>
          <a:p>
            <a:pPr marL="0" indent="0" algn="ctr">
              <a:buNone/>
            </a:pPr>
            <a:r>
              <a:rPr lang="en-US" dirty="0">
                <a:hlinkClick r:id="rId2"/>
              </a:rPr>
              <a:t>https://yellowcard.mhra.gov.uk</a:t>
            </a:r>
            <a:r>
              <a:rPr lang="en-US" dirty="0"/>
              <a:t>  </a:t>
            </a:r>
          </a:p>
          <a:p>
            <a:pPr marL="0" indent="0" algn="ctr">
              <a:buNone/>
            </a:pPr>
            <a:endParaRPr lang="en-US" dirty="0"/>
          </a:p>
          <a:p>
            <a:r>
              <a:rPr lang="en-US" sz="2400" dirty="0"/>
              <a:t>NHS Improvement also provides guidance on reporting patient-safety incidents</a:t>
            </a:r>
            <a:endParaRPr lang="en-GB" sz="2400" dirty="0"/>
          </a:p>
        </p:txBody>
      </p:sp>
    </p:spTree>
    <p:extLst>
      <p:ext uri="{BB962C8B-B14F-4D97-AF65-F5344CB8AC3E}">
        <p14:creationId xmlns:p14="http://schemas.microsoft.com/office/powerpoint/2010/main" val="2160079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0" y="-1"/>
            <a:ext cx="12192000" cy="6862373"/>
          </a:xfrm>
          <a:prstGeom prst="rect">
            <a:avLst/>
          </a:prstGeom>
        </p:spPr>
      </p:pic>
      <p:sp>
        <p:nvSpPr>
          <p:cNvPr id="5" name="Title 1"/>
          <p:cNvSpPr txBox="1">
            <a:spLocks/>
          </p:cNvSpPr>
          <p:nvPr/>
        </p:nvSpPr>
        <p:spPr>
          <a:xfrm>
            <a:off x="1874525" y="3029499"/>
            <a:ext cx="8669197" cy="857243"/>
          </a:xfrm>
          <a:prstGeom prst="rect">
            <a:avLst/>
          </a:prstGeom>
        </p:spPr>
        <p:txBody>
          <a:bodyPr vert="horz" lIns="91440" tIns="45720" rIns="91440" bIns="45720" rtlCol="0" anchor="t">
            <a:normAutofit/>
          </a:bodyPr>
          <a:lstStyle>
            <a:lvl1pPr algn="l" defTabSz="457200" rtl="0" eaLnBrk="1" latinLnBrk="0" hangingPunct="1">
              <a:spcBef>
                <a:spcPct val="0"/>
              </a:spcBef>
              <a:buNone/>
              <a:defRPr sz="3800" kern="1200">
                <a:solidFill>
                  <a:srgbClr val="00A7B5"/>
                </a:solidFill>
                <a:latin typeface="Century Gothic"/>
                <a:ea typeface="+mj-ea"/>
                <a:cs typeface="Century Gothic"/>
              </a:defRPr>
            </a:lvl1pPr>
          </a:lstStyle>
          <a:p>
            <a:pPr algn="ctr"/>
            <a:r>
              <a:rPr lang="en-US" sz="5000" dirty="0" smtClean="0">
                <a:solidFill>
                  <a:schemeClr val="bg1"/>
                </a:solidFill>
              </a:rPr>
              <a:t>Thank you</a:t>
            </a:r>
            <a:endParaRPr lang="en-US" sz="5000" dirty="0">
              <a:solidFill>
                <a:schemeClr val="bg1"/>
              </a:solidFill>
            </a:endParaRPr>
          </a:p>
        </p:txBody>
      </p:sp>
    </p:spTree>
    <p:extLst>
      <p:ext uri="{BB962C8B-B14F-4D97-AF65-F5344CB8AC3E}">
        <p14:creationId xmlns:p14="http://schemas.microsoft.com/office/powerpoint/2010/main" val="12499132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Findings</a:t>
            </a:r>
          </a:p>
        </p:txBody>
      </p:sp>
      <p:sp>
        <p:nvSpPr>
          <p:cNvPr id="3" name="Content Placeholder 2"/>
          <p:cNvSpPr>
            <a:spLocks noGrp="1"/>
          </p:cNvSpPr>
          <p:nvPr>
            <p:ph idx="1"/>
          </p:nvPr>
        </p:nvSpPr>
        <p:spPr>
          <a:xfrm>
            <a:off x="609600" y="1573886"/>
            <a:ext cx="10972800" cy="4148916"/>
          </a:xfrm>
        </p:spPr>
        <p:txBody>
          <a:bodyPr>
            <a:noAutofit/>
          </a:bodyPr>
          <a:lstStyle/>
          <a:p>
            <a:pPr>
              <a:spcBef>
                <a:spcPts val="0"/>
              </a:spcBef>
              <a:spcAft>
                <a:spcPts val="600"/>
              </a:spcAft>
            </a:pPr>
            <a:r>
              <a:rPr lang="en-US" sz="1600" dirty="0"/>
              <a:t>Reporting of life-threatening perioperative anaphylaxis to local reporting systems, and thence to the National Reporting and Learning System (NRLS), occurs in 70% of cases</a:t>
            </a:r>
          </a:p>
          <a:p>
            <a:pPr>
              <a:spcBef>
                <a:spcPts val="0"/>
              </a:spcBef>
              <a:spcAft>
                <a:spcPts val="600"/>
              </a:spcAft>
            </a:pPr>
            <a:r>
              <a:rPr lang="en-US" sz="1600" dirty="0"/>
              <a:t>Reporting is usually by the index </a:t>
            </a:r>
            <a:r>
              <a:rPr lang="en-US" sz="1600" dirty="0" err="1"/>
              <a:t>anaesthetist</a:t>
            </a:r>
            <a:endParaRPr lang="en-US" sz="1600" dirty="0"/>
          </a:p>
          <a:p>
            <a:pPr>
              <a:spcBef>
                <a:spcPts val="0"/>
              </a:spcBef>
              <a:spcAft>
                <a:spcPts val="600"/>
              </a:spcAft>
            </a:pPr>
            <a:r>
              <a:rPr lang="en-US" sz="1600" dirty="0"/>
              <a:t>Reporting to the UK regulatory system, the Medicines and Healthcare products Regulatory Agency (MHRA), is poor, occurring in fewer than one quarter of cases</a:t>
            </a:r>
          </a:p>
          <a:p>
            <a:pPr>
              <a:spcBef>
                <a:spcPts val="0"/>
              </a:spcBef>
              <a:spcAft>
                <a:spcPts val="600"/>
              </a:spcAft>
            </a:pPr>
            <a:r>
              <a:rPr lang="en-US" sz="1600" dirty="0"/>
              <a:t>From a general public health perspective, the potential value of reporting to the MHRA is much greater than that </a:t>
            </a:r>
            <a:r>
              <a:rPr lang="en-GB" sz="1600" dirty="0"/>
              <a:t>of local reporting</a:t>
            </a:r>
          </a:p>
          <a:p>
            <a:pPr>
              <a:spcBef>
                <a:spcPts val="0"/>
              </a:spcBef>
              <a:spcAft>
                <a:spcPts val="600"/>
              </a:spcAft>
            </a:pPr>
            <a:r>
              <a:rPr lang="en-US" sz="1600" dirty="0"/>
              <a:t>Current reporting levels and processes mean that data held by the MHRA are unlikely to be representative of the prevalence of perioperative anaphylaxis, and that data on suspected trigger agents are highly likely to be inaccurate</a:t>
            </a:r>
          </a:p>
          <a:p>
            <a:pPr>
              <a:spcBef>
                <a:spcPts val="0"/>
              </a:spcBef>
              <a:spcAft>
                <a:spcPts val="600"/>
              </a:spcAft>
            </a:pPr>
            <a:r>
              <a:rPr lang="en-US" sz="1600" dirty="0"/>
              <a:t>Steps are needed to improve the ease of reporting and to remove barriers to this.</a:t>
            </a:r>
          </a:p>
          <a:p>
            <a:pPr>
              <a:spcBef>
                <a:spcPts val="0"/>
              </a:spcBef>
              <a:spcAft>
                <a:spcPts val="600"/>
              </a:spcAft>
            </a:pPr>
            <a:r>
              <a:rPr lang="en-US" sz="1600" dirty="0"/>
              <a:t>A lack of feedback from the NRLS and MHRA may negatively </a:t>
            </a:r>
            <a:r>
              <a:rPr lang="en-GB" sz="1600" dirty="0"/>
              <a:t>impact on reporting rates.</a:t>
            </a:r>
          </a:p>
          <a:p>
            <a:pPr>
              <a:spcBef>
                <a:spcPts val="0"/>
              </a:spcBef>
              <a:spcAft>
                <a:spcPts val="600"/>
              </a:spcAft>
            </a:pPr>
            <a:r>
              <a:rPr lang="en-US" sz="1600" dirty="0"/>
              <a:t>Combining relevant data from the NRLS and MHRA (taking care to avoid double-reporting of cases) may </a:t>
            </a:r>
            <a:r>
              <a:rPr lang="en-GB" sz="1600" dirty="0"/>
              <a:t>have considerable benefit</a:t>
            </a:r>
            <a:endParaRPr lang="en-US" sz="1600" dirty="0"/>
          </a:p>
        </p:txBody>
      </p:sp>
    </p:spTree>
    <p:extLst>
      <p:ext uri="{BB962C8B-B14F-4D97-AF65-F5344CB8AC3E}">
        <p14:creationId xmlns:p14="http://schemas.microsoft.com/office/powerpoint/2010/main" val="6644184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Reporting Systems?</a:t>
            </a:r>
          </a:p>
        </p:txBody>
      </p:sp>
      <p:sp>
        <p:nvSpPr>
          <p:cNvPr id="3" name="Content Placeholder 2"/>
          <p:cNvSpPr>
            <a:spLocks noGrp="1"/>
          </p:cNvSpPr>
          <p:nvPr>
            <p:ph idx="1"/>
          </p:nvPr>
        </p:nvSpPr>
        <p:spPr>
          <a:xfrm>
            <a:off x="609600" y="2120532"/>
            <a:ext cx="7580243" cy="3316170"/>
          </a:xfrm>
        </p:spPr>
        <p:txBody>
          <a:bodyPr>
            <a:normAutofit/>
          </a:bodyPr>
          <a:lstStyle/>
          <a:p>
            <a:pPr marL="0" indent="0">
              <a:buNone/>
            </a:pPr>
            <a:r>
              <a:rPr lang="en-US" sz="2000" dirty="0"/>
              <a:t>“Without principles, practice is a mere routine; the good or ill results of which the cause is not discerned, are equally lost to the progress of Art. The success which cannot explain often leads us into error, and serves only to perpetuate, under the names of experience, a blind conduct, of which we know neither the good nor the evil.”</a:t>
            </a:r>
          </a:p>
          <a:p>
            <a:pPr marL="0" indent="0">
              <a:buNone/>
            </a:pPr>
            <a:endParaRPr lang="en-US" dirty="0"/>
          </a:p>
          <a:p>
            <a:pPr marL="0" indent="0">
              <a:buNone/>
            </a:pPr>
            <a:r>
              <a:rPr lang="en-US" sz="1800" dirty="0"/>
              <a:t>Benjamin Travers, Surgeon to the </a:t>
            </a:r>
            <a:r>
              <a:rPr lang="en-US" sz="1800" dirty="0" err="1"/>
              <a:t>Honourable</a:t>
            </a:r>
            <a:r>
              <a:rPr lang="en-US" sz="1800" dirty="0"/>
              <a:t> East India </a:t>
            </a:r>
            <a:r>
              <a:rPr lang="en-GB" sz="1800" dirty="0"/>
              <a:t>Company, 1812.</a:t>
            </a:r>
            <a:endParaRPr lang="en-US" sz="1800" dirty="0"/>
          </a:p>
        </p:txBody>
      </p:sp>
      <p:pic>
        <p:nvPicPr>
          <p:cNvPr id="5" name="Picture 4" descr="A close up of text on a white background&#10;&#10;Description generated with very high confidence">
            <a:extLst>
              <a:ext uri="{FF2B5EF4-FFF2-40B4-BE49-F238E27FC236}">
                <a16:creationId xmlns:a16="http://schemas.microsoft.com/office/drawing/2014/main" id="{CC8F370B-5866-4F8D-ADFF-CBE9B836D4C9}"/>
              </a:ext>
            </a:extLst>
          </p:cNvPr>
          <p:cNvPicPr>
            <a:picLocks noChangeAspect="1"/>
          </p:cNvPicPr>
          <p:nvPr/>
        </p:nvPicPr>
        <p:blipFill rotWithShape="1">
          <a:blip r:embed="rId2"/>
          <a:srcRect t="8745" b="11546"/>
          <a:stretch/>
        </p:blipFill>
        <p:spPr>
          <a:xfrm rot="5400000">
            <a:off x="7345882" y="2014186"/>
            <a:ext cx="5963478" cy="3565124"/>
          </a:xfrm>
          <a:prstGeom prst="rect">
            <a:avLst/>
          </a:prstGeom>
        </p:spPr>
      </p:pic>
    </p:spTree>
    <p:extLst>
      <p:ext uri="{BB962C8B-B14F-4D97-AF65-F5344CB8AC3E}">
        <p14:creationId xmlns:p14="http://schemas.microsoft.com/office/powerpoint/2010/main" val="2976047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Analysis of NAP 6 reporting</a:t>
            </a:r>
          </a:p>
        </p:txBody>
      </p:sp>
      <p:sp>
        <p:nvSpPr>
          <p:cNvPr id="3" name="Content Placeholder 2"/>
          <p:cNvSpPr>
            <a:spLocks noGrp="1"/>
          </p:cNvSpPr>
          <p:nvPr>
            <p:ph idx="1"/>
          </p:nvPr>
        </p:nvSpPr>
        <p:spPr>
          <a:xfrm>
            <a:off x="609600" y="1991324"/>
            <a:ext cx="10972800" cy="3177022"/>
          </a:xfrm>
        </p:spPr>
        <p:txBody>
          <a:bodyPr>
            <a:normAutofit/>
          </a:bodyPr>
          <a:lstStyle/>
          <a:p>
            <a:r>
              <a:rPr lang="en-US" sz="2400" dirty="0"/>
              <a:t>In all cases, reporting to the MHRA occurred in 15.8% of cases before attending the allergy clinic and in 23.7% after the clinic visit</a:t>
            </a:r>
          </a:p>
          <a:p>
            <a:r>
              <a:rPr lang="en-US" sz="2400" dirty="0"/>
              <a:t>In children, reporting to the MHRA occurred in 9.1% of cases before attending the allergy clinic and in 18.2% </a:t>
            </a:r>
            <a:r>
              <a:rPr lang="en-GB" sz="2400" dirty="0"/>
              <a:t>after the clinic visit.</a:t>
            </a:r>
          </a:p>
          <a:p>
            <a:r>
              <a:rPr lang="en-US" sz="2400" dirty="0"/>
              <a:t>Seventy per cent of cases included in NAP6 were reported to trust reporting systems</a:t>
            </a:r>
          </a:p>
          <a:p>
            <a:r>
              <a:rPr lang="en-US" sz="2400" dirty="0"/>
              <a:t>In the vast majority of cases reporting was by the index </a:t>
            </a:r>
            <a:r>
              <a:rPr lang="en-US" sz="2400" dirty="0" err="1"/>
              <a:t>anaesthetist</a:t>
            </a:r>
            <a:endParaRPr lang="en-GB" sz="2400" dirty="0"/>
          </a:p>
          <a:p>
            <a:endParaRPr lang="en-GB" dirty="0"/>
          </a:p>
        </p:txBody>
      </p:sp>
    </p:spTree>
    <p:extLst>
      <p:ext uri="{BB962C8B-B14F-4D97-AF65-F5344CB8AC3E}">
        <p14:creationId xmlns:p14="http://schemas.microsoft.com/office/powerpoint/2010/main" val="18214879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Who reported to MHRA?</a:t>
            </a:r>
          </a:p>
        </p:txBody>
      </p:sp>
      <p:sp>
        <p:nvSpPr>
          <p:cNvPr id="3" name="Content Placeholder 2"/>
          <p:cNvSpPr>
            <a:spLocks noGrp="1"/>
          </p:cNvSpPr>
          <p:nvPr>
            <p:ph idx="1"/>
          </p:nvPr>
        </p:nvSpPr>
        <p:spPr>
          <a:xfrm>
            <a:off x="609600" y="1872056"/>
            <a:ext cx="10972800" cy="3803187"/>
          </a:xfrm>
        </p:spPr>
        <p:txBody>
          <a:bodyPr>
            <a:normAutofit/>
          </a:bodyPr>
          <a:lstStyle/>
          <a:p>
            <a:r>
              <a:rPr lang="en-US" sz="2400" dirty="0"/>
              <a:t>Index </a:t>
            </a:r>
            <a:r>
              <a:rPr lang="en-US" sz="2400" dirty="0" err="1"/>
              <a:t>anaesthetists</a:t>
            </a:r>
            <a:r>
              <a:rPr lang="en-US" sz="2400" dirty="0"/>
              <a:t> were responsible for 44% of reports before allergy clinic assessment </a:t>
            </a:r>
          </a:p>
          <a:p>
            <a:r>
              <a:rPr lang="en-US" sz="2400" dirty="0"/>
              <a:t>Local Coordinators accounted for 14% </a:t>
            </a:r>
          </a:p>
          <a:p>
            <a:r>
              <a:rPr lang="en-US" sz="2400" dirty="0"/>
              <a:t>Others who reported:</a:t>
            </a:r>
          </a:p>
          <a:p>
            <a:pPr lvl="2"/>
            <a:r>
              <a:rPr lang="en-US" sz="2400" dirty="0"/>
              <a:t>Another </a:t>
            </a:r>
            <a:r>
              <a:rPr lang="en-US" sz="2400" dirty="0" err="1"/>
              <a:t>anaesthetist</a:t>
            </a:r>
            <a:r>
              <a:rPr lang="en-US" sz="2400" dirty="0"/>
              <a:t> (7) </a:t>
            </a:r>
          </a:p>
          <a:p>
            <a:pPr lvl="2"/>
            <a:r>
              <a:rPr lang="en-US" sz="2400" dirty="0"/>
              <a:t>Pharmacists (2) </a:t>
            </a:r>
          </a:p>
          <a:p>
            <a:pPr lvl="2"/>
            <a:r>
              <a:rPr lang="en-US" sz="2400" dirty="0"/>
              <a:t>ICU doctors (1) </a:t>
            </a:r>
          </a:p>
        </p:txBody>
      </p:sp>
    </p:spTree>
    <p:extLst>
      <p:ext uri="{BB962C8B-B14F-4D97-AF65-F5344CB8AC3E}">
        <p14:creationId xmlns:p14="http://schemas.microsoft.com/office/powerpoint/2010/main" val="8219033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Who reported to MHRA?</a:t>
            </a:r>
          </a:p>
        </p:txBody>
      </p:sp>
      <p:sp>
        <p:nvSpPr>
          <p:cNvPr id="3" name="Content Placeholder 2"/>
          <p:cNvSpPr>
            <a:spLocks noGrp="1"/>
          </p:cNvSpPr>
          <p:nvPr>
            <p:ph idx="1"/>
          </p:nvPr>
        </p:nvSpPr>
        <p:spPr>
          <a:xfrm>
            <a:off x="609600" y="1872056"/>
            <a:ext cx="10972800" cy="3803187"/>
          </a:xfrm>
        </p:spPr>
        <p:txBody>
          <a:bodyPr>
            <a:normAutofit/>
          </a:bodyPr>
          <a:lstStyle/>
          <a:p>
            <a:r>
              <a:rPr lang="en-US" sz="2400" dirty="0"/>
              <a:t>Index </a:t>
            </a:r>
            <a:r>
              <a:rPr lang="en-US" sz="2400" dirty="0" err="1"/>
              <a:t>anaesthetists</a:t>
            </a:r>
            <a:r>
              <a:rPr lang="en-US" sz="2400" dirty="0"/>
              <a:t> were responsible for 44% of reports before allergy clinic assessment </a:t>
            </a:r>
          </a:p>
          <a:p>
            <a:r>
              <a:rPr lang="en-US" sz="2400" dirty="0"/>
              <a:t>Local Coordinators accounted for 14% </a:t>
            </a:r>
          </a:p>
          <a:p>
            <a:r>
              <a:rPr lang="en-US" sz="2400" dirty="0"/>
              <a:t>Others who reported:</a:t>
            </a:r>
          </a:p>
          <a:p>
            <a:pPr lvl="2"/>
            <a:r>
              <a:rPr lang="en-US" sz="2400" dirty="0"/>
              <a:t>Another </a:t>
            </a:r>
            <a:r>
              <a:rPr lang="en-US" sz="2400" dirty="0" err="1"/>
              <a:t>anaesthetist</a:t>
            </a:r>
            <a:r>
              <a:rPr lang="en-US" sz="2400" dirty="0"/>
              <a:t> (7) </a:t>
            </a:r>
          </a:p>
          <a:p>
            <a:pPr lvl="2"/>
            <a:r>
              <a:rPr lang="en-US" sz="2400" dirty="0"/>
              <a:t>Pharmacists (2) </a:t>
            </a:r>
          </a:p>
          <a:p>
            <a:pPr lvl="2"/>
            <a:r>
              <a:rPr lang="en-US" sz="2400" dirty="0"/>
              <a:t>ICU doctors (1) </a:t>
            </a:r>
          </a:p>
          <a:p>
            <a:r>
              <a:rPr lang="en-US" sz="2400" b="1" dirty="0">
                <a:solidFill>
                  <a:srgbClr val="FF0000"/>
                </a:solidFill>
              </a:rPr>
              <a:t>Of the ten deaths, only three were reported to MHRA</a:t>
            </a:r>
            <a:endParaRPr lang="en-GB" sz="2400" dirty="0"/>
          </a:p>
        </p:txBody>
      </p:sp>
    </p:spTree>
    <p:extLst>
      <p:ext uri="{BB962C8B-B14F-4D97-AF65-F5344CB8AC3E}">
        <p14:creationId xmlns:p14="http://schemas.microsoft.com/office/powerpoint/2010/main" val="26510693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What’s happening at MHRA?</a:t>
            </a:r>
          </a:p>
        </p:txBody>
      </p:sp>
      <p:sp>
        <p:nvSpPr>
          <p:cNvPr id="3" name="Content Placeholder 2"/>
          <p:cNvSpPr>
            <a:spLocks noGrp="1"/>
          </p:cNvSpPr>
          <p:nvPr>
            <p:ph idx="1"/>
          </p:nvPr>
        </p:nvSpPr>
        <p:spPr>
          <a:xfrm>
            <a:off x="212037" y="1590103"/>
            <a:ext cx="10972800" cy="4148916"/>
          </a:xfrm>
        </p:spPr>
        <p:txBody>
          <a:bodyPr>
            <a:noAutofit/>
          </a:bodyPr>
          <a:lstStyle/>
          <a:p>
            <a:pPr>
              <a:lnSpc>
                <a:spcPct val="120000"/>
              </a:lnSpc>
              <a:spcBef>
                <a:spcPts val="0"/>
              </a:spcBef>
              <a:spcAft>
                <a:spcPts val="600"/>
              </a:spcAft>
            </a:pPr>
            <a:r>
              <a:rPr lang="en-US" sz="1600" dirty="0"/>
              <a:t>MHRA received 901 reports of suspected ‘anaphylactic or anaphylactoid reactions’ via the Yellow Card system* </a:t>
            </a:r>
          </a:p>
          <a:p>
            <a:pPr>
              <a:lnSpc>
                <a:spcPct val="120000"/>
              </a:lnSpc>
              <a:spcBef>
                <a:spcPts val="0"/>
              </a:spcBef>
              <a:spcAft>
                <a:spcPts val="600"/>
              </a:spcAft>
            </a:pPr>
            <a:r>
              <a:rPr lang="en-US" sz="1600" dirty="0"/>
              <a:t>464 (51%) could potentially have occurred during the perioperative period. For some drug groups it is highly likely many did not. </a:t>
            </a:r>
          </a:p>
          <a:p>
            <a:pPr lvl="2">
              <a:spcBef>
                <a:spcPts val="0"/>
              </a:spcBef>
            </a:pPr>
            <a:r>
              <a:rPr lang="en-US" sz="1600" dirty="0"/>
              <a:t>Antibiotics may have been administered at any time</a:t>
            </a:r>
          </a:p>
          <a:p>
            <a:pPr lvl="2">
              <a:spcBef>
                <a:spcPts val="0"/>
              </a:spcBef>
            </a:pPr>
            <a:r>
              <a:rPr lang="en-US" sz="1600" dirty="0"/>
              <a:t>Many other drugs included in miscellany are also used in non-perioperative settings </a:t>
            </a:r>
          </a:p>
          <a:p>
            <a:pPr>
              <a:lnSpc>
                <a:spcPct val="120000"/>
              </a:lnSpc>
              <a:spcBef>
                <a:spcPts val="0"/>
              </a:spcBef>
              <a:spcAft>
                <a:spcPts val="600"/>
              </a:spcAft>
            </a:pPr>
            <a:r>
              <a:rPr lang="en-US" sz="1600" dirty="0"/>
              <a:t>Reports to MHRA included some likely anomalous reports such as reactions to:</a:t>
            </a:r>
          </a:p>
          <a:p>
            <a:pPr lvl="2">
              <a:spcBef>
                <a:spcPts val="0"/>
              </a:spcBef>
            </a:pPr>
            <a:r>
              <a:rPr lang="en-US" sz="1600" dirty="0"/>
              <a:t>Sevoflurane</a:t>
            </a:r>
          </a:p>
          <a:p>
            <a:pPr lvl="2">
              <a:spcBef>
                <a:spcPts val="0"/>
              </a:spcBef>
            </a:pPr>
            <a:r>
              <a:rPr lang="en-US" sz="1600" dirty="0"/>
              <a:t>Sodium chloride</a:t>
            </a:r>
          </a:p>
          <a:p>
            <a:pPr lvl="2">
              <a:spcBef>
                <a:spcPts val="0"/>
              </a:spcBef>
            </a:pPr>
            <a:r>
              <a:rPr lang="en-US" sz="1600" dirty="0"/>
              <a:t>Water</a:t>
            </a:r>
          </a:p>
          <a:p>
            <a:pPr lvl="2">
              <a:spcBef>
                <a:spcPts val="0"/>
              </a:spcBef>
            </a:pPr>
            <a:r>
              <a:rPr lang="en-US" sz="1600" dirty="0"/>
              <a:t>Steroids</a:t>
            </a:r>
          </a:p>
          <a:p>
            <a:pPr lvl="2">
              <a:spcBef>
                <a:spcPts val="0"/>
              </a:spcBef>
            </a:pPr>
            <a:r>
              <a:rPr lang="en-US" sz="1600" dirty="0"/>
              <a:t>Adrenaline</a:t>
            </a:r>
          </a:p>
          <a:p>
            <a:pPr>
              <a:lnSpc>
                <a:spcPct val="120000"/>
              </a:lnSpc>
              <a:spcBef>
                <a:spcPts val="0"/>
              </a:spcBef>
              <a:spcAft>
                <a:spcPts val="600"/>
              </a:spcAft>
            </a:pPr>
            <a:r>
              <a:rPr lang="en-US" sz="1600" dirty="0"/>
              <a:t>We are not aware of the grades of reactions reported, nor the degree of suspicion of anaphylaxis. It is of course inevitable that many of these reactions were not hypersensitivity reactions</a:t>
            </a:r>
          </a:p>
        </p:txBody>
      </p:sp>
      <p:sp>
        <p:nvSpPr>
          <p:cNvPr id="4" name="TextBox 3">
            <a:extLst>
              <a:ext uri="{FF2B5EF4-FFF2-40B4-BE49-F238E27FC236}">
                <a16:creationId xmlns:a16="http://schemas.microsoft.com/office/drawing/2014/main" id="{7795627D-9920-4971-8D6D-A232BB598637}"/>
              </a:ext>
            </a:extLst>
          </p:cNvPr>
          <p:cNvSpPr txBox="1"/>
          <p:nvPr/>
        </p:nvSpPr>
        <p:spPr>
          <a:xfrm>
            <a:off x="8905461" y="5409443"/>
            <a:ext cx="3657600" cy="276999"/>
          </a:xfrm>
          <a:prstGeom prst="rect">
            <a:avLst/>
          </a:prstGeom>
          <a:noFill/>
        </p:spPr>
        <p:txBody>
          <a:bodyPr wrap="square" rtlCol="0">
            <a:spAutoFit/>
          </a:bodyPr>
          <a:lstStyle/>
          <a:p>
            <a:r>
              <a:rPr lang="en-US" sz="1200" dirty="0"/>
              <a:t>*In the year January to December 2016</a:t>
            </a:r>
            <a:endParaRPr lang="en-GB" sz="1200" dirty="0"/>
          </a:p>
        </p:txBody>
      </p:sp>
    </p:spTree>
    <p:extLst>
      <p:ext uri="{BB962C8B-B14F-4D97-AF65-F5344CB8AC3E}">
        <p14:creationId xmlns:p14="http://schemas.microsoft.com/office/powerpoint/2010/main" val="31085914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9561B-E0F0-4F1B-84EF-19DD7D4D3A09}"/>
              </a:ext>
            </a:extLst>
          </p:cNvPr>
          <p:cNvSpPr>
            <a:spLocks noGrp="1"/>
          </p:cNvSpPr>
          <p:nvPr>
            <p:ph type="title"/>
          </p:nvPr>
        </p:nvSpPr>
        <p:spPr/>
        <p:txBody>
          <a:bodyPr/>
          <a:lstStyle/>
          <a:p>
            <a:r>
              <a:rPr lang="en-GB" dirty="0"/>
              <a:t>Comparison with NAP6?</a:t>
            </a:r>
          </a:p>
        </p:txBody>
      </p:sp>
      <p:sp>
        <p:nvSpPr>
          <p:cNvPr id="3" name="Content Placeholder 2">
            <a:extLst>
              <a:ext uri="{FF2B5EF4-FFF2-40B4-BE49-F238E27FC236}">
                <a16:creationId xmlns:a16="http://schemas.microsoft.com/office/drawing/2014/main" id="{2435E073-01A8-4EE2-A6D4-A4CCC9E9F3FE}"/>
              </a:ext>
            </a:extLst>
          </p:cNvPr>
          <p:cNvSpPr>
            <a:spLocks noGrp="1"/>
          </p:cNvSpPr>
          <p:nvPr>
            <p:ph idx="1"/>
          </p:nvPr>
        </p:nvSpPr>
        <p:spPr/>
        <p:txBody>
          <a:bodyPr/>
          <a:lstStyle/>
          <a:p>
            <a:pPr marL="0" indent="0">
              <a:buNone/>
            </a:pPr>
            <a:r>
              <a:rPr lang="en-US" sz="1800" dirty="0"/>
              <a:t>Very difficult to compare these data with NAP6 data. There were, however significant numbers of reactions to:</a:t>
            </a:r>
          </a:p>
          <a:p>
            <a:pPr lvl="2"/>
            <a:r>
              <a:rPr lang="en-US" sz="1800" dirty="0"/>
              <a:t>Co-amoxiclav (35)</a:t>
            </a:r>
          </a:p>
          <a:p>
            <a:pPr lvl="2"/>
            <a:r>
              <a:rPr lang="en-GB" sz="1800" dirty="0"/>
              <a:t>Teicoplanin (72) </a:t>
            </a:r>
          </a:p>
          <a:p>
            <a:pPr lvl="2"/>
            <a:r>
              <a:rPr lang="en-GB" sz="1800" dirty="0"/>
              <a:t>Amoxicillin (20)</a:t>
            </a:r>
          </a:p>
          <a:p>
            <a:pPr lvl="2"/>
            <a:r>
              <a:rPr lang="en-GB" sz="1800" dirty="0"/>
              <a:t>Rocuronium (34), atracurium (27)</a:t>
            </a:r>
          </a:p>
          <a:p>
            <a:pPr lvl="2"/>
            <a:r>
              <a:rPr lang="en-US" sz="1800" dirty="0" err="1"/>
              <a:t>Suxamethonium</a:t>
            </a:r>
            <a:r>
              <a:rPr lang="en-US" sz="1800" dirty="0"/>
              <a:t> (17) </a:t>
            </a:r>
          </a:p>
          <a:p>
            <a:pPr lvl="2"/>
            <a:r>
              <a:rPr lang="en-US" sz="1800" dirty="0"/>
              <a:t>Chlorhexidine (22)</a:t>
            </a:r>
          </a:p>
          <a:p>
            <a:pPr lvl="2"/>
            <a:r>
              <a:rPr lang="en-US" sz="1800" dirty="0"/>
              <a:t>Patent Blue (17)</a:t>
            </a:r>
          </a:p>
          <a:p>
            <a:pPr marL="914400" lvl="2" indent="0">
              <a:buNone/>
            </a:pPr>
            <a:endParaRPr lang="en-US" sz="1800" dirty="0"/>
          </a:p>
          <a:p>
            <a:pPr marL="0" lvl="2" indent="0">
              <a:buNone/>
            </a:pPr>
            <a:r>
              <a:rPr lang="en-US" sz="1800" dirty="0"/>
              <a:t>All of which ranked in the top 11 most frequently reported drugs and between them accounted for 27% of all reports</a:t>
            </a:r>
          </a:p>
          <a:p>
            <a:endParaRPr lang="en-GB" dirty="0"/>
          </a:p>
        </p:txBody>
      </p:sp>
    </p:spTree>
    <p:extLst>
      <p:ext uri="{BB962C8B-B14F-4D97-AF65-F5344CB8AC3E}">
        <p14:creationId xmlns:p14="http://schemas.microsoft.com/office/powerpoint/2010/main" val="9975321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Utopia vs Reality</a:t>
            </a:r>
          </a:p>
        </p:txBody>
      </p:sp>
      <p:sp>
        <p:nvSpPr>
          <p:cNvPr id="3" name="Content Placeholder 2"/>
          <p:cNvSpPr>
            <a:spLocks noGrp="1"/>
          </p:cNvSpPr>
          <p:nvPr>
            <p:ph idx="1"/>
          </p:nvPr>
        </p:nvSpPr>
        <p:spPr>
          <a:xfrm>
            <a:off x="609600" y="1689493"/>
            <a:ext cx="10972800" cy="4148916"/>
          </a:xfrm>
        </p:spPr>
        <p:txBody>
          <a:bodyPr>
            <a:normAutofit fontScale="85000" lnSpcReduction="20000"/>
          </a:bodyPr>
          <a:lstStyle/>
          <a:p>
            <a:pPr marL="0" indent="0">
              <a:buNone/>
            </a:pPr>
            <a:r>
              <a:rPr lang="en-US" sz="2600" dirty="0"/>
              <a:t>Utopia</a:t>
            </a:r>
          </a:p>
          <a:p>
            <a:r>
              <a:rPr lang="en-US" sz="2600" dirty="0"/>
              <a:t>All interventions are:</a:t>
            </a:r>
          </a:p>
          <a:p>
            <a:pPr lvl="2"/>
            <a:r>
              <a:rPr lang="en-US" sz="2600" dirty="0"/>
              <a:t>Straightforward</a:t>
            </a:r>
          </a:p>
          <a:p>
            <a:pPr lvl="2"/>
            <a:r>
              <a:rPr lang="en-US" sz="2600" dirty="0"/>
              <a:t>Do not require training, skill and knowledge to undertake</a:t>
            </a:r>
          </a:p>
          <a:p>
            <a:pPr lvl="2"/>
            <a:r>
              <a:rPr lang="en-US" sz="2600" dirty="0"/>
              <a:t>Are undertaken when desired and necessary</a:t>
            </a:r>
          </a:p>
          <a:p>
            <a:pPr lvl="2"/>
            <a:r>
              <a:rPr lang="en-US" sz="2600" dirty="0"/>
              <a:t>Undertaken in ideal circumstances in patients free from comorbidities</a:t>
            </a:r>
          </a:p>
          <a:p>
            <a:pPr lvl="2"/>
            <a:r>
              <a:rPr lang="en-US" sz="2600" dirty="0"/>
              <a:t>Successful</a:t>
            </a:r>
          </a:p>
          <a:p>
            <a:pPr lvl="2"/>
            <a:r>
              <a:rPr lang="en-US" sz="2600" dirty="0"/>
              <a:t>Free from any hazard, either predictable or not, in the:</a:t>
            </a:r>
          </a:p>
          <a:p>
            <a:pPr lvl="5"/>
            <a:r>
              <a:rPr lang="en-US" sz="2600" dirty="0"/>
              <a:t>Short (perioperative)</a:t>
            </a:r>
          </a:p>
          <a:p>
            <a:pPr lvl="5"/>
            <a:r>
              <a:rPr lang="en-US" sz="2600" dirty="0"/>
              <a:t>Intermediate</a:t>
            </a:r>
          </a:p>
          <a:p>
            <a:pPr lvl="5"/>
            <a:r>
              <a:rPr lang="en-US" sz="2600" dirty="0"/>
              <a:t>Long term </a:t>
            </a:r>
          </a:p>
          <a:p>
            <a:pPr lvl="2"/>
            <a:r>
              <a:rPr lang="en-US" sz="2600" dirty="0"/>
              <a:t>Never accompanied by disease progression or subsequent illness </a:t>
            </a:r>
          </a:p>
        </p:txBody>
      </p:sp>
    </p:spTree>
    <p:extLst>
      <p:ext uri="{BB962C8B-B14F-4D97-AF65-F5344CB8AC3E}">
        <p14:creationId xmlns:p14="http://schemas.microsoft.com/office/powerpoint/2010/main" val="1831479876"/>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ointTheme2016">
  <a:themeElements>
    <a:clrScheme name="RCoA Branding 2016">
      <a:dk1>
        <a:sysClr val="windowText" lastClr="000000"/>
      </a:dk1>
      <a:lt1>
        <a:sysClr val="window" lastClr="FFFFFF"/>
      </a:lt1>
      <a:dk2>
        <a:srgbClr val="000000"/>
      </a:dk2>
      <a:lt2>
        <a:srgbClr val="FFFFFF"/>
      </a:lt2>
      <a:accent1>
        <a:srgbClr val="291F51"/>
      </a:accent1>
      <a:accent2>
        <a:srgbClr val="50ABBF"/>
      </a:accent2>
      <a:accent3>
        <a:srgbClr val="8A5D9A"/>
      </a:accent3>
      <a:accent4>
        <a:srgbClr val="83B9E2"/>
      </a:accent4>
      <a:accent5>
        <a:srgbClr val="CD6084"/>
      </a:accent5>
      <a:accent6>
        <a:srgbClr val="888A88"/>
      </a:accent6>
      <a:hlink>
        <a:srgbClr val="50ABBF"/>
      </a:hlink>
      <a:folHlink>
        <a:srgbClr val="8A5D9A"/>
      </a:folHlink>
    </a:clrScheme>
    <a:fontScheme name="RCoA Branding Fonts">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260</TotalTime>
  <Words>1420</Words>
  <Application>Microsoft Office PowerPoint</Application>
  <PresentationFormat>Widescreen</PresentationFormat>
  <Paragraphs>139</Paragraphs>
  <Slides>17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Century Gothic</vt:lpstr>
      <vt:lpstr>PowerpointTheme2016</vt:lpstr>
      <vt:lpstr>Reporting &amp; Learning  Dr Neil McGuire FRCA FFICM FFMLM Clinical Director of Devices,  Medicines and Healthcare products Regulatory Agency </vt:lpstr>
      <vt:lpstr>Key Findings</vt:lpstr>
      <vt:lpstr>Reporting Systems?</vt:lpstr>
      <vt:lpstr>Analysis of NAP 6 reporting</vt:lpstr>
      <vt:lpstr>Who reported to MHRA?</vt:lpstr>
      <vt:lpstr>Who reported to MHRA?</vt:lpstr>
      <vt:lpstr>What’s happening at MHRA?</vt:lpstr>
      <vt:lpstr>Comparison with NAP6?</vt:lpstr>
      <vt:lpstr>Utopia vs Reality</vt:lpstr>
      <vt:lpstr>Elements of good reporting?</vt:lpstr>
      <vt:lpstr>How can we learn from data?</vt:lpstr>
      <vt:lpstr>Barriers to reporting</vt:lpstr>
      <vt:lpstr>How can we encourage reporting? </vt:lpstr>
      <vt:lpstr>NAP6 Recommendations:</vt:lpstr>
      <vt:lpstr>Messages around reporting</vt:lpstr>
      <vt:lpstr>MHRA reporting</vt:lpstr>
      <vt:lpstr>PowerPoint Presentation</vt:lpstr>
    </vt:vector>
  </TitlesOfParts>
  <Company>RCoA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on two lines Name Title</dc:title>
  <dc:creator>Laura Farmer</dc:creator>
  <cp:lastModifiedBy>Laura Farmer</cp:lastModifiedBy>
  <cp:revision>32</cp:revision>
  <dcterms:created xsi:type="dcterms:W3CDTF">2018-04-06T08:51:48Z</dcterms:created>
  <dcterms:modified xsi:type="dcterms:W3CDTF">2018-05-10T09:03:36Z</dcterms:modified>
</cp:coreProperties>
</file>